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6"/>
  </p:notesMasterIdLst>
  <p:sldIdLst>
    <p:sldId id="256" r:id="rId2"/>
    <p:sldId id="258" r:id="rId3"/>
    <p:sldId id="297" r:id="rId4"/>
    <p:sldId id="303" r:id="rId5"/>
    <p:sldId id="298" r:id="rId6"/>
    <p:sldId id="304" r:id="rId7"/>
    <p:sldId id="299" r:id="rId8"/>
    <p:sldId id="305" r:id="rId9"/>
    <p:sldId id="300" r:id="rId10"/>
    <p:sldId id="306" r:id="rId11"/>
    <p:sldId id="312" r:id="rId12"/>
    <p:sldId id="314" r:id="rId13"/>
    <p:sldId id="315" r:id="rId14"/>
    <p:sldId id="317" r:id="rId15"/>
    <p:sldId id="307" r:id="rId16"/>
    <p:sldId id="318" r:id="rId17"/>
    <p:sldId id="319" r:id="rId18"/>
    <p:sldId id="308" r:id="rId19"/>
    <p:sldId id="320" r:id="rId20"/>
    <p:sldId id="321" r:id="rId21"/>
    <p:sldId id="301" r:id="rId22"/>
    <p:sldId id="309" r:id="rId23"/>
    <p:sldId id="327" r:id="rId24"/>
    <p:sldId id="328" r:id="rId25"/>
    <p:sldId id="329" r:id="rId26"/>
    <p:sldId id="330" r:id="rId27"/>
    <p:sldId id="331" r:id="rId28"/>
    <p:sldId id="333" r:id="rId29"/>
    <p:sldId id="332" r:id="rId30"/>
    <p:sldId id="334" r:id="rId31"/>
    <p:sldId id="335" r:id="rId32"/>
    <p:sldId id="310" r:id="rId33"/>
    <p:sldId id="336" r:id="rId34"/>
    <p:sldId id="337" r:id="rId35"/>
    <p:sldId id="338" r:id="rId36"/>
    <p:sldId id="311" r:id="rId37"/>
    <p:sldId id="339" r:id="rId38"/>
    <p:sldId id="340" r:id="rId39"/>
    <p:sldId id="341" r:id="rId40"/>
    <p:sldId id="342" r:id="rId41"/>
    <p:sldId id="302" r:id="rId42"/>
    <p:sldId id="323" r:id="rId43"/>
    <p:sldId id="325" r:id="rId44"/>
    <p:sldId id="326" r:id="rId45"/>
  </p:sldIdLst>
  <p:sldSz cx="9144000" cy="5143500" type="screen16x9"/>
  <p:notesSz cx="6858000" cy="9144000"/>
  <p:embeddedFontLst>
    <p:embeddedFont>
      <p:font typeface="Noto Sans TC" panose="020B0200000000000000" pitchFamily="34" charset="-120"/>
      <p:regular r:id="rId47"/>
      <p:bold r:id="rId48"/>
    </p:embeddedFont>
    <p:embeddedFont>
      <p:font typeface="Anaheim" panose="02020500000000000000" charset="0"/>
      <p:regular r:id="rId49"/>
      <p:bold r:id="rId50"/>
    </p:embeddedFont>
    <p:embeddedFont>
      <p:font typeface="Asap" panose="02020500000000000000" charset="0"/>
      <p:regular r:id="rId51"/>
      <p:bold r:id="rId52"/>
      <p:italic r:id="rId53"/>
      <p:boldItalic r:id="rId54"/>
    </p:embeddedFont>
    <p:embeddedFont>
      <p:font typeface="Raleway" panose="02020500000000000000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3F12AC-48C0-47DD-9044-57186D8CAC63}">
  <a:tblStyle styleId="{273F12AC-48C0-47DD-9044-57186D8CAC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1F75D3-5921-4493-8BFB-3B767DF73C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992" y="6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56726" y="1157525"/>
            <a:ext cx="4030500" cy="22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4350" y="3528775"/>
            <a:ext cx="4995300" cy="365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/>
          <p:nvPr/>
        </p:nvSpPr>
        <p:spPr>
          <a:xfrm>
            <a:off x="8574200" y="4478850"/>
            <a:ext cx="1037400" cy="1037100"/>
          </a:xfrm>
          <a:prstGeom prst="ellipse">
            <a:avLst/>
          </a:prstGeom>
          <a:solidFill>
            <a:srgbClr val="4A86E8">
              <a:alpha val="2658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31" name="Google Shape;131;p15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5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" name="Google Shape;133;p15"/>
          <p:cNvGrpSpPr/>
          <p:nvPr/>
        </p:nvGrpSpPr>
        <p:grpSpPr>
          <a:xfrm>
            <a:off x="-1183199" y="-308550"/>
            <a:ext cx="11340599" cy="3736559"/>
            <a:chOff x="-1183199" y="-308550"/>
            <a:chExt cx="11340599" cy="3736559"/>
          </a:xfrm>
        </p:grpSpPr>
        <p:grpSp>
          <p:nvGrpSpPr>
            <p:cNvPr id="134" name="Google Shape;134;p15"/>
            <p:cNvGrpSpPr/>
            <p:nvPr/>
          </p:nvGrpSpPr>
          <p:grpSpPr>
            <a:xfrm>
              <a:off x="-1183199" y="1715502"/>
              <a:ext cx="1712507" cy="1712507"/>
              <a:chOff x="-4626425" y="-4587625"/>
              <a:chExt cx="7590900" cy="7590900"/>
            </a:xfrm>
          </p:grpSpPr>
          <p:sp>
            <p:nvSpPr>
              <p:cNvPr id="135" name="Google Shape;135;p15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37" name="Google Shape;137;p15"/>
            <p:cNvSpPr/>
            <p:nvPr/>
          </p:nvSpPr>
          <p:spPr>
            <a:xfrm>
              <a:off x="8424000" y="-30855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1112150" y="2486125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2"/>
          </p:nvPr>
        </p:nvSpPr>
        <p:spPr>
          <a:xfrm>
            <a:off x="3585450" y="2486127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6058750" y="2486126"/>
            <a:ext cx="19731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4"/>
          </p:nvPr>
        </p:nvSpPr>
        <p:spPr>
          <a:xfrm>
            <a:off x="11121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35854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6"/>
          </p:nvPr>
        </p:nvSpPr>
        <p:spPr>
          <a:xfrm>
            <a:off x="6058750" y="1850875"/>
            <a:ext cx="19731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193" name="Google Shape;193;p20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94" name="Google Shape;194;p20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0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6" name="Google Shape;196;p20"/>
          <p:cNvGrpSpPr/>
          <p:nvPr/>
        </p:nvGrpSpPr>
        <p:grpSpPr>
          <a:xfrm>
            <a:off x="-253882" y="-990625"/>
            <a:ext cx="10068632" cy="6615420"/>
            <a:chOff x="-253882" y="-990625"/>
            <a:chExt cx="10068632" cy="6615420"/>
          </a:xfrm>
        </p:grpSpPr>
        <p:grpSp>
          <p:nvGrpSpPr>
            <p:cNvPr id="197" name="Google Shape;197;p20"/>
            <p:cNvGrpSpPr/>
            <p:nvPr/>
          </p:nvGrpSpPr>
          <p:grpSpPr>
            <a:xfrm>
              <a:off x="-253882" y="4470219"/>
              <a:ext cx="1154576" cy="1154576"/>
              <a:chOff x="-4626425" y="-4587625"/>
              <a:chExt cx="7590900" cy="7590900"/>
            </a:xfrm>
          </p:grpSpPr>
          <p:sp>
            <p:nvSpPr>
              <p:cNvPr id="198" name="Google Shape;198;p20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00" name="Google Shape;200;p20"/>
            <p:cNvSpPr/>
            <p:nvPr/>
          </p:nvSpPr>
          <p:spPr>
            <a:xfrm>
              <a:off x="8081350" y="-990625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722825" y="1826248"/>
            <a:ext cx="381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4615354" y="1826249"/>
            <a:ext cx="381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722825" y="3572550"/>
            <a:ext cx="381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4"/>
          </p:nvPr>
        </p:nvSpPr>
        <p:spPr>
          <a:xfrm>
            <a:off x="4615325" y="3572550"/>
            <a:ext cx="381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722825" y="1532900"/>
            <a:ext cx="381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6"/>
          </p:nvPr>
        </p:nvSpPr>
        <p:spPr>
          <a:xfrm>
            <a:off x="722825" y="3279275"/>
            <a:ext cx="381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7"/>
          </p:nvPr>
        </p:nvSpPr>
        <p:spPr>
          <a:xfrm>
            <a:off x="4615317" y="1532900"/>
            <a:ext cx="381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8"/>
          </p:nvPr>
        </p:nvSpPr>
        <p:spPr>
          <a:xfrm>
            <a:off x="4615300" y="3279275"/>
            <a:ext cx="3811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211" name="Google Shape;211;p21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12" name="Google Shape;212;p21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21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4" name="Google Shape;214;p21"/>
          <p:cNvGrpSpPr/>
          <p:nvPr/>
        </p:nvGrpSpPr>
        <p:grpSpPr>
          <a:xfrm>
            <a:off x="-681650" y="-990625"/>
            <a:ext cx="10463277" cy="7008553"/>
            <a:chOff x="-681650" y="-990625"/>
            <a:chExt cx="10463277" cy="7008553"/>
          </a:xfrm>
        </p:grpSpPr>
        <p:grpSp>
          <p:nvGrpSpPr>
            <p:cNvPr id="215" name="Google Shape;215;p21"/>
            <p:cNvGrpSpPr/>
            <p:nvPr/>
          </p:nvGrpSpPr>
          <p:grpSpPr>
            <a:xfrm>
              <a:off x="8499524" y="4735825"/>
              <a:ext cx="1282103" cy="1282103"/>
              <a:chOff x="-2731589" y="-2552606"/>
              <a:chExt cx="7590900" cy="7590900"/>
            </a:xfrm>
          </p:grpSpPr>
          <p:sp>
            <p:nvSpPr>
              <p:cNvPr id="216" name="Google Shape;216;p21"/>
              <p:cNvSpPr/>
              <p:nvPr/>
            </p:nvSpPr>
            <p:spPr>
              <a:xfrm>
                <a:off x="-2731589" y="-2552606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>
                <a:off x="-1338232" y="-1159249"/>
                <a:ext cx="4804198" cy="4804198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18" name="Google Shape;218;p21"/>
            <p:cNvSpPr/>
            <p:nvPr/>
          </p:nvSpPr>
          <p:spPr>
            <a:xfrm>
              <a:off x="-681650" y="-990625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5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62" name="Google Shape;262;p25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5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4" name="Google Shape;264;p25"/>
          <p:cNvGrpSpPr/>
          <p:nvPr/>
        </p:nvGrpSpPr>
        <p:grpSpPr>
          <a:xfrm>
            <a:off x="-1219601" y="-5901128"/>
            <a:ext cx="10952126" cy="11505578"/>
            <a:chOff x="-1219601" y="-5901128"/>
            <a:chExt cx="10952126" cy="11505578"/>
          </a:xfrm>
        </p:grpSpPr>
        <p:grpSp>
          <p:nvGrpSpPr>
            <p:cNvPr id="265" name="Google Shape;265;p25"/>
            <p:cNvGrpSpPr/>
            <p:nvPr/>
          </p:nvGrpSpPr>
          <p:grpSpPr>
            <a:xfrm>
              <a:off x="-1219601" y="-5901128"/>
              <a:ext cx="7370005" cy="7370005"/>
              <a:chOff x="-4626425" y="-4587625"/>
              <a:chExt cx="7590900" cy="7590900"/>
            </a:xfrm>
          </p:grpSpPr>
          <p:sp>
            <p:nvSpPr>
              <p:cNvPr id="266" name="Google Shape;266;p25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68" name="Google Shape;268;p25"/>
            <p:cNvSpPr/>
            <p:nvPr/>
          </p:nvSpPr>
          <p:spPr>
            <a:xfrm>
              <a:off x="7318425" y="3190350"/>
              <a:ext cx="2414100" cy="24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271" name="Google Shape;271;p26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6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" name="Google Shape;273;p26"/>
          <p:cNvGrpSpPr/>
          <p:nvPr/>
        </p:nvGrpSpPr>
        <p:grpSpPr>
          <a:xfrm>
            <a:off x="-1074506" y="-5348975"/>
            <a:ext cx="14462681" cy="11533138"/>
            <a:chOff x="-1074506" y="-5348975"/>
            <a:chExt cx="14462681" cy="11533138"/>
          </a:xfrm>
        </p:grpSpPr>
        <p:grpSp>
          <p:nvGrpSpPr>
            <p:cNvPr id="274" name="Google Shape;274;p26"/>
            <p:cNvGrpSpPr/>
            <p:nvPr/>
          </p:nvGrpSpPr>
          <p:grpSpPr>
            <a:xfrm>
              <a:off x="-1074506" y="3681443"/>
              <a:ext cx="2502720" cy="2502720"/>
              <a:chOff x="-4626425" y="-4587625"/>
              <a:chExt cx="7590900" cy="75909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77" name="Google Shape;277;p26"/>
            <p:cNvSpPr/>
            <p:nvPr/>
          </p:nvSpPr>
          <p:spPr>
            <a:xfrm>
              <a:off x="6062175" y="-5348975"/>
              <a:ext cx="7326000" cy="73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965575" y="2102350"/>
            <a:ext cx="52128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50400" y="652152"/>
            <a:ext cx="1243200" cy="1086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9" name="Google Shape;19;p3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21;p3"/>
          <p:cNvSpPr/>
          <p:nvPr/>
        </p:nvSpPr>
        <p:spPr>
          <a:xfrm>
            <a:off x="8543400" y="-299300"/>
            <a:ext cx="1086600" cy="1086600"/>
          </a:xfrm>
          <a:prstGeom prst="ellipse">
            <a:avLst/>
          </a:prstGeom>
          <a:solidFill>
            <a:srgbClr val="4A86E8">
              <a:alpha val="2658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748075" y="2450500"/>
            <a:ext cx="29109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281650" y="2450500"/>
            <a:ext cx="29109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281651" y="2084800"/>
            <a:ext cx="2910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748103" y="2084800"/>
            <a:ext cx="2910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40" name="Google Shape;40;p5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/>
          <p:nvPr/>
        </p:nvSpPr>
        <p:spPr>
          <a:xfrm>
            <a:off x="8124650" y="4360700"/>
            <a:ext cx="1733400" cy="1733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46" name="Google Shape;46;p6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6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48;p6"/>
          <p:cNvGrpSpPr/>
          <p:nvPr/>
        </p:nvGrpSpPr>
        <p:grpSpPr>
          <a:xfrm>
            <a:off x="-1183200" y="-1325723"/>
            <a:ext cx="3954408" cy="7041523"/>
            <a:chOff x="-1183200" y="-1325723"/>
            <a:chExt cx="3954408" cy="7041523"/>
          </a:xfrm>
        </p:grpSpPr>
        <p:grpSp>
          <p:nvGrpSpPr>
            <p:cNvPr id="49" name="Google Shape;49;p6"/>
            <p:cNvGrpSpPr/>
            <p:nvPr/>
          </p:nvGrpSpPr>
          <p:grpSpPr>
            <a:xfrm>
              <a:off x="1058701" y="-1325723"/>
              <a:ext cx="1712507" cy="1712507"/>
              <a:chOff x="-4626425" y="-4587625"/>
              <a:chExt cx="7590900" cy="7590900"/>
            </a:xfrm>
          </p:grpSpPr>
          <p:sp>
            <p:nvSpPr>
              <p:cNvPr id="50" name="Google Shape;50;p6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1" name="Google Shape;51;p6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52" name="Google Shape;52;p6"/>
            <p:cNvSpPr/>
            <p:nvPr/>
          </p:nvSpPr>
          <p:spPr>
            <a:xfrm>
              <a:off x="-1183200" y="398240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13225" y="2060975"/>
            <a:ext cx="4452900" cy="15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67" name="Google Shape;67;p8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69;p8"/>
          <p:cNvGrpSpPr/>
          <p:nvPr/>
        </p:nvGrpSpPr>
        <p:grpSpPr>
          <a:xfrm>
            <a:off x="-734525" y="-3548753"/>
            <a:ext cx="13364804" cy="10105678"/>
            <a:chOff x="-7214400" y="-5901128"/>
            <a:chExt cx="13364804" cy="10105678"/>
          </a:xfrm>
        </p:grpSpPr>
        <p:grpSp>
          <p:nvGrpSpPr>
            <p:cNvPr id="70" name="Google Shape;70;p8"/>
            <p:cNvGrpSpPr/>
            <p:nvPr/>
          </p:nvGrpSpPr>
          <p:grpSpPr>
            <a:xfrm>
              <a:off x="-1219601" y="-5901128"/>
              <a:ext cx="7370005" cy="7370005"/>
              <a:chOff x="-4626425" y="-4587625"/>
              <a:chExt cx="7590900" cy="7590900"/>
            </a:xfrm>
          </p:grpSpPr>
          <p:sp>
            <p:nvSpPr>
              <p:cNvPr id="71" name="Google Shape;71;p8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3" name="Google Shape;73;p8"/>
            <p:cNvSpPr/>
            <p:nvPr/>
          </p:nvSpPr>
          <p:spPr>
            <a:xfrm>
              <a:off x="-7214400" y="1790450"/>
              <a:ext cx="2414100" cy="2414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9"/>
          <p:cNvGrpSpPr/>
          <p:nvPr/>
        </p:nvGrpSpPr>
        <p:grpSpPr>
          <a:xfrm>
            <a:off x="-716699" y="-852823"/>
            <a:ext cx="11507524" cy="7424623"/>
            <a:chOff x="-716699" y="-852823"/>
            <a:chExt cx="11507524" cy="7424623"/>
          </a:xfrm>
        </p:grpSpPr>
        <p:grpSp>
          <p:nvGrpSpPr>
            <p:cNvPr id="76" name="Google Shape;76;p9"/>
            <p:cNvGrpSpPr/>
            <p:nvPr/>
          </p:nvGrpSpPr>
          <p:grpSpPr>
            <a:xfrm>
              <a:off x="-716699" y="-852823"/>
              <a:ext cx="1712507" cy="1712507"/>
              <a:chOff x="-4626425" y="-4587625"/>
              <a:chExt cx="7590900" cy="7590900"/>
            </a:xfrm>
          </p:grpSpPr>
          <p:sp>
            <p:nvSpPr>
              <p:cNvPr id="77" name="Google Shape;77;p9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78" name="Google Shape;78;p9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79" name="Google Shape;79;p9"/>
            <p:cNvSpPr/>
            <p:nvPr/>
          </p:nvSpPr>
          <p:spPr>
            <a:xfrm>
              <a:off x="7901225" y="3682200"/>
              <a:ext cx="2889600" cy="2889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722300" y="1569275"/>
            <a:ext cx="56994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83" name="Google Shape;83;p9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13225" y="3480300"/>
            <a:ext cx="4796700" cy="112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空白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 hasCustomPrompt="1"/>
          </p:nvPr>
        </p:nvSpPr>
        <p:spPr>
          <a:xfrm>
            <a:off x="937850" y="142527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937850" y="24170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 hasCustomPrompt="1"/>
          </p:nvPr>
        </p:nvSpPr>
        <p:spPr>
          <a:xfrm>
            <a:off x="937850" y="340872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1851975" y="14253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1851975" y="24170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5"/>
          </p:nvPr>
        </p:nvSpPr>
        <p:spPr>
          <a:xfrm>
            <a:off x="1851975" y="3408725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4766975" y="14253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4766975" y="2417050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9" hasCustomPrompt="1"/>
          </p:nvPr>
        </p:nvSpPr>
        <p:spPr>
          <a:xfrm>
            <a:off x="4766975" y="3408725"/>
            <a:ext cx="741900" cy="64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680975" y="14253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4"/>
          </p:nvPr>
        </p:nvSpPr>
        <p:spPr>
          <a:xfrm>
            <a:off x="5680975" y="2417050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5"/>
          </p:nvPr>
        </p:nvSpPr>
        <p:spPr>
          <a:xfrm>
            <a:off x="5680975" y="3408725"/>
            <a:ext cx="2742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21637" y="273050"/>
            <a:ext cx="9187275" cy="4597400"/>
            <a:chOff x="-21637" y="273050"/>
            <a:chExt cx="9187275" cy="4597400"/>
          </a:xfrm>
        </p:grpSpPr>
        <p:cxnSp>
          <p:nvCxnSpPr>
            <p:cNvPr id="111" name="Google Shape;111;p13"/>
            <p:cNvCxnSpPr/>
            <p:nvPr/>
          </p:nvCxnSpPr>
          <p:spPr>
            <a:xfrm rot="10800000">
              <a:off x="-21637" y="2730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3"/>
            <p:cNvCxnSpPr/>
            <p:nvPr/>
          </p:nvCxnSpPr>
          <p:spPr>
            <a:xfrm rot="10800000">
              <a:off x="-21562" y="4870450"/>
              <a:ext cx="9187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13;p13"/>
          <p:cNvGrpSpPr/>
          <p:nvPr/>
        </p:nvGrpSpPr>
        <p:grpSpPr>
          <a:xfrm>
            <a:off x="8258251" y="-876250"/>
            <a:ext cx="1750024" cy="6989159"/>
            <a:chOff x="8258251" y="-876250"/>
            <a:chExt cx="1750024" cy="6989159"/>
          </a:xfrm>
        </p:grpSpPr>
        <p:grpSp>
          <p:nvGrpSpPr>
            <p:cNvPr id="114" name="Google Shape;114;p13"/>
            <p:cNvGrpSpPr/>
            <p:nvPr/>
          </p:nvGrpSpPr>
          <p:grpSpPr>
            <a:xfrm>
              <a:off x="8258251" y="4400402"/>
              <a:ext cx="1712507" cy="1712507"/>
              <a:chOff x="-4626425" y="-4587625"/>
              <a:chExt cx="7590900" cy="75909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-4626425" y="-4587625"/>
                <a:ext cx="7590900" cy="7590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-3233075" y="-3194275"/>
                <a:ext cx="4804200" cy="4804200"/>
              </a:xfrm>
              <a:prstGeom prst="ellipse">
                <a:avLst/>
              </a:prstGeom>
              <a:solidFill>
                <a:srgbClr val="4A86E8">
                  <a:alpha val="26580"/>
                </a:srgb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17" name="Google Shape;117;p13"/>
            <p:cNvSpPr/>
            <p:nvPr/>
          </p:nvSpPr>
          <p:spPr>
            <a:xfrm>
              <a:off x="8274875" y="-876250"/>
              <a:ext cx="1733400" cy="17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sap"/>
              <a:buNone/>
              <a:defRPr sz="26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sap"/>
              <a:buNone/>
              <a:defRPr sz="3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6" r:id="rId11"/>
    <p:sldLayoutId id="2147483667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subTitle" idx="1"/>
          </p:nvPr>
        </p:nvSpPr>
        <p:spPr>
          <a:xfrm>
            <a:off x="2074350" y="3528774"/>
            <a:ext cx="4995300" cy="71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學號：</a:t>
            </a:r>
            <a:r>
              <a:rPr lang="en-US" altLang="zh-TW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4111056009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姓名：杜承祐</a:t>
            </a:r>
            <a:endParaRPr sz="20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ctrTitle"/>
          </p:nvPr>
        </p:nvSpPr>
        <p:spPr>
          <a:xfrm>
            <a:off x="2556726" y="1157525"/>
            <a:ext cx="4030500" cy="22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人工智慧概論 期末專題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pSp>
        <p:nvGrpSpPr>
          <p:cNvPr id="296" name="Google Shape;296;p33"/>
          <p:cNvGrpSpPr/>
          <p:nvPr/>
        </p:nvGrpSpPr>
        <p:grpSpPr>
          <a:xfrm>
            <a:off x="-4626425" y="-4587625"/>
            <a:ext cx="7590900" cy="7590900"/>
            <a:chOff x="-4626425" y="-4587625"/>
            <a:chExt cx="7590900" cy="7590900"/>
          </a:xfrm>
        </p:grpSpPr>
        <p:sp>
          <p:nvSpPr>
            <p:cNvPr id="297" name="Google Shape;297;p33"/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基本情緒遷移訓練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4" name="Google Shape;335;p37">
            <a:extLst>
              <a:ext uri="{FF2B5EF4-FFF2-40B4-BE49-F238E27FC236}">
                <a16:creationId xmlns:a16="http://schemas.microsoft.com/office/drawing/2014/main" id="{C66AFF8B-93F1-43D4-B00F-AF1F34EA1E5D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5" name="Google Shape;336;p37">
              <a:extLst>
                <a:ext uri="{FF2B5EF4-FFF2-40B4-BE49-F238E27FC236}">
                  <a16:creationId xmlns:a16="http://schemas.microsoft.com/office/drawing/2014/main" id="{90F6904E-C581-469A-AC78-5408753FB879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" name="Google Shape;337;p37">
              <a:extLst>
                <a:ext uri="{FF2B5EF4-FFF2-40B4-BE49-F238E27FC236}">
                  <a16:creationId xmlns:a16="http://schemas.microsoft.com/office/drawing/2014/main" id="{85811DCE-CF74-4421-82D4-3030FBF1B64F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54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717F38A0-0FE4-49A0-B00E-BB9C6C63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150" y="2016892"/>
            <a:ext cx="1973100" cy="2204584"/>
          </a:xfrm>
          <a:noFill/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具備簡單層疊結構與較深的層數，常作為基準模型。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923F70-92FD-48B8-9783-1B7B94A8C6B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85450" y="2016893"/>
            <a:ext cx="1973100" cy="2204585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引入殘差連接以解決深層網路的退化問題，提升訓練穩定性。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F149F355-8E28-444E-96F6-43501834BCF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58750" y="2016892"/>
            <a:ext cx="1973100" cy="2204587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just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透過複合比例縮放策略，在保持高準確率的同時減少參數量與計算成本。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A89DE93-A656-4216-A451-8F0C1477C5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12150" y="1609724"/>
            <a:ext cx="1973100" cy="483518"/>
          </a:xfrm>
        </p:spPr>
        <p:txBody>
          <a:bodyPr anchor="t"/>
          <a:lstStyle/>
          <a:p>
            <a:pPr marL="0"/>
            <a:r>
              <a:rPr lang="en-US" altLang="zh-TW" sz="2000" dirty="0">
                <a:latin typeface="+mj-ea"/>
                <a:ea typeface="+mj-ea"/>
              </a:rPr>
              <a:t>VGG19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0179D01E-6BA1-4737-9620-B510971B74F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585450" y="1609724"/>
            <a:ext cx="1973100" cy="483518"/>
          </a:xfrm>
        </p:spPr>
        <p:txBody>
          <a:bodyPr anchor="t"/>
          <a:lstStyle/>
          <a:p>
            <a:pPr marL="0"/>
            <a:r>
              <a:rPr lang="en-US" altLang="zh-TW" sz="2000" dirty="0">
                <a:latin typeface="+mj-ea"/>
                <a:ea typeface="+mj-ea"/>
              </a:rPr>
              <a:t>ResNet50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B1039F19-33DD-4E19-9498-03E24D4AF57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58750" y="1609724"/>
            <a:ext cx="1973100" cy="483517"/>
          </a:xfrm>
        </p:spPr>
        <p:txBody>
          <a:bodyPr anchor="t"/>
          <a:lstStyle/>
          <a:p>
            <a:pPr marL="0"/>
            <a:r>
              <a:rPr lang="en-US" altLang="zh-TW" sz="2000" dirty="0" err="1">
                <a:latin typeface="+mj-ea"/>
                <a:ea typeface="+mj-ea"/>
              </a:rPr>
              <a:t>EfficientNet</a:t>
            </a:r>
            <a:r>
              <a:rPr lang="en-US" altLang="zh-TW" sz="2000" dirty="0">
                <a:latin typeface="+mj-ea"/>
                <a:ea typeface="+mj-ea"/>
              </a:rPr>
              <a:t> B0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274E6F7-1FCA-485A-BD32-8CD69492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預訓練模型</a:t>
            </a:r>
          </a:p>
        </p:txBody>
      </p:sp>
    </p:spTree>
    <p:extLst>
      <p:ext uri="{BB962C8B-B14F-4D97-AF65-F5344CB8AC3E}">
        <p14:creationId xmlns:p14="http://schemas.microsoft.com/office/powerpoint/2010/main" val="58289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717F38A0-0FE4-49A0-B00E-BB9C6C63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991" y="2012480"/>
            <a:ext cx="2534430" cy="198420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包含</a:t>
            </a:r>
            <a:r>
              <a:rPr lang="en-US" altLang="zh-TW" sz="1600" dirty="0">
                <a:latin typeface="+mj-ea"/>
                <a:ea typeface="+mj-ea"/>
              </a:rPr>
              <a:t>7</a:t>
            </a:r>
            <a:r>
              <a:rPr lang="zh-TW" altLang="en-US" sz="1600" dirty="0">
                <a:latin typeface="+mj-ea"/>
                <a:ea typeface="+mj-ea"/>
              </a:rPr>
              <a:t>種基本情緒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單一標註者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資料品質較不穩定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923F70-92FD-48B8-9783-1B7B94A8C6B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04785" y="2012480"/>
            <a:ext cx="2534430" cy="198420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包含</a:t>
            </a:r>
            <a:r>
              <a:rPr lang="en-US" altLang="zh-TW" sz="1600" dirty="0">
                <a:latin typeface="+mj-ea"/>
                <a:ea typeface="+mj-ea"/>
              </a:rPr>
              <a:t>8</a:t>
            </a:r>
            <a:r>
              <a:rPr lang="zh-TW" altLang="en-US" sz="1600" dirty="0">
                <a:latin typeface="+mj-ea"/>
                <a:ea typeface="+mj-ea"/>
              </a:rPr>
              <a:t>種基本情緒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基於</a:t>
            </a:r>
            <a:r>
              <a:rPr lang="en-US" altLang="zh-TW" sz="1600" dirty="0">
                <a:latin typeface="+mj-ea"/>
                <a:ea typeface="+mj-ea"/>
              </a:rPr>
              <a:t>FER2013</a:t>
            </a:r>
            <a:r>
              <a:rPr lang="zh-TW" altLang="en-US" sz="1600" dirty="0">
                <a:latin typeface="+mj-ea"/>
                <a:ea typeface="+mj-ea"/>
              </a:rPr>
              <a:t>重新標註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多位標註者投票決定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F149F355-8E28-444E-96F6-43501834BCF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40020" y="2012480"/>
            <a:ext cx="2534430" cy="198420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包含</a:t>
            </a:r>
            <a:r>
              <a:rPr lang="en-US" altLang="zh-TW" sz="1600" dirty="0">
                <a:latin typeface="+mj-ea"/>
                <a:ea typeface="+mj-ea"/>
              </a:rPr>
              <a:t>7</a:t>
            </a:r>
            <a:r>
              <a:rPr lang="zh-TW" altLang="en-US" sz="1600" dirty="0">
                <a:latin typeface="+mj-ea"/>
                <a:ea typeface="+mj-ea"/>
              </a:rPr>
              <a:t>種基本情緒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來自實際場景人臉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由</a:t>
            </a:r>
            <a:r>
              <a:rPr lang="en-US" altLang="zh-TW" sz="1600" dirty="0">
                <a:latin typeface="+mj-ea"/>
                <a:ea typeface="+mj-ea"/>
              </a:rPr>
              <a:t>40</a:t>
            </a:r>
            <a:r>
              <a:rPr lang="zh-TW" altLang="en-US" sz="1600" dirty="0">
                <a:latin typeface="+mj-ea"/>
                <a:ea typeface="+mj-ea"/>
              </a:rPr>
              <a:t>位標註者標註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A89DE93-A656-4216-A451-8F0C1477C5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24656" y="1590672"/>
            <a:ext cx="1973100" cy="502569"/>
          </a:xfrm>
        </p:spPr>
        <p:txBody>
          <a:bodyPr anchor="t"/>
          <a:lstStyle/>
          <a:p>
            <a:pPr marL="0"/>
            <a:r>
              <a:rPr lang="en-US" altLang="zh-TW" sz="2000" dirty="0">
                <a:latin typeface="+mj-ea"/>
                <a:ea typeface="+mj-ea"/>
              </a:rPr>
              <a:t>FER2013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0179D01E-6BA1-4737-9620-B510971B74F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585450" y="1590674"/>
            <a:ext cx="1973100" cy="502568"/>
          </a:xfrm>
        </p:spPr>
        <p:txBody>
          <a:bodyPr anchor="t"/>
          <a:lstStyle/>
          <a:p>
            <a:pPr marL="0"/>
            <a:r>
              <a:rPr lang="en-US" altLang="zh-TW" sz="2000" dirty="0" err="1">
                <a:latin typeface="+mj-ea"/>
                <a:ea typeface="+mj-ea"/>
              </a:rPr>
              <a:t>FERplus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B1039F19-33DD-4E19-9498-03E24D4AF57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320685" y="1590674"/>
            <a:ext cx="1973100" cy="502567"/>
          </a:xfrm>
        </p:spPr>
        <p:txBody>
          <a:bodyPr anchor="t"/>
          <a:lstStyle/>
          <a:p>
            <a:pPr marL="0"/>
            <a:r>
              <a:rPr lang="en-US" altLang="zh-TW" sz="2000" dirty="0">
                <a:latin typeface="+mj-ea"/>
                <a:ea typeface="+mj-ea"/>
              </a:rPr>
              <a:t>RAF-DB</a:t>
            </a:r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3274E6F7-1FCA-485A-BD32-8CD69492A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遷移訓練資料集</a:t>
            </a:r>
          </a:p>
        </p:txBody>
      </p:sp>
    </p:spTree>
    <p:extLst>
      <p:ext uri="{BB962C8B-B14F-4D97-AF65-F5344CB8AC3E}">
        <p14:creationId xmlns:p14="http://schemas.microsoft.com/office/powerpoint/2010/main" val="7539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D0DA694-1F3F-4E60-85B6-8AF5D0758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360" y="1470142"/>
            <a:ext cx="5737279" cy="24228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輸入尺寸：皆調整至</a:t>
            </a:r>
            <a:r>
              <a:rPr lang="en-US" altLang="zh-TW" sz="1600" dirty="0">
                <a:latin typeface="+mj-ea"/>
                <a:ea typeface="+mj-ea"/>
              </a:rPr>
              <a:t>224x224</a:t>
            </a:r>
            <a:r>
              <a:rPr lang="zh-TW" altLang="en-US" sz="1600" dirty="0">
                <a:latin typeface="+mj-ea"/>
                <a:ea typeface="+mj-ea"/>
              </a:rPr>
              <a:t>，統一輸入維度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資料增強：包含隨機旋轉、水平翻轉、縮放等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損失函數：</a:t>
            </a:r>
            <a:r>
              <a:rPr lang="en-US" altLang="zh-TW" sz="1600" dirty="0">
                <a:latin typeface="+mj-ea"/>
                <a:ea typeface="+mj-ea"/>
              </a:rPr>
              <a:t>categorical </a:t>
            </a:r>
            <a:r>
              <a:rPr lang="en-US" altLang="zh-TW" sz="1600" dirty="0" err="1">
                <a:latin typeface="+mj-ea"/>
                <a:ea typeface="+mj-ea"/>
              </a:rPr>
              <a:t>crossentropy</a:t>
            </a:r>
            <a:endParaRPr lang="zh-TW" altLang="en-US" sz="16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優化器    ：</a:t>
            </a:r>
            <a:r>
              <a:rPr lang="en-US" altLang="zh-TW" sz="1600" dirty="0">
                <a:latin typeface="+mj-ea"/>
                <a:ea typeface="+mj-ea"/>
              </a:rPr>
              <a:t>Adam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Optimizer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+mj-ea"/>
                <a:ea typeface="+mj-ea"/>
              </a:rPr>
              <a:t>資料分割：</a:t>
            </a:r>
            <a:r>
              <a:rPr lang="en-US" altLang="zh-TW" sz="1600" dirty="0">
                <a:latin typeface="+mj-ea"/>
                <a:ea typeface="+mj-ea"/>
              </a:rPr>
              <a:t>80%</a:t>
            </a:r>
            <a:r>
              <a:rPr lang="zh-TW" altLang="en-US" sz="1600" dirty="0">
                <a:latin typeface="+mj-ea"/>
                <a:ea typeface="+mj-ea"/>
              </a:rPr>
              <a:t>訓練集</a:t>
            </a:r>
            <a:r>
              <a:rPr lang="en-US" altLang="zh-TW" sz="1600" dirty="0">
                <a:latin typeface="+mj-ea"/>
                <a:ea typeface="+mj-ea"/>
              </a:rPr>
              <a:t>,</a:t>
            </a:r>
            <a:r>
              <a:rPr lang="zh-TW" altLang="en-US" sz="1600" dirty="0">
                <a:latin typeface="+mj-ea"/>
                <a:ea typeface="+mj-ea"/>
              </a:rPr>
              <a:t> </a:t>
            </a:r>
            <a:r>
              <a:rPr lang="en-US" altLang="zh-TW" sz="1600" dirty="0">
                <a:latin typeface="+mj-ea"/>
                <a:ea typeface="+mj-ea"/>
              </a:rPr>
              <a:t>20%</a:t>
            </a:r>
            <a:r>
              <a:rPr lang="zh-TW" altLang="en-US" sz="1600" dirty="0">
                <a:latin typeface="+mj-ea"/>
                <a:ea typeface="+mj-ea"/>
              </a:rPr>
              <a:t>驗證集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FA2355-D74F-4A11-B38A-24991E87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訓練前處理與設置</a:t>
            </a:r>
          </a:p>
        </p:txBody>
      </p:sp>
    </p:spTree>
    <p:extLst>
      <p:ext uri="{BB962C8B-B14F-4D97-AF65-F5344CB8AC3E}">
        <p14:creationId xmlns:p14="http://schemas.microsoft.com/office/powerpoint/2010/main" val="411311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D0DA694-1F3F-4E60-85B6-8AF5D0758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084630"/>
            <a:ext cx="7704000" cy="3407360"/>
          </a:xfrm>
        </p:spPr>
        <p:txBody>
          <a:bodyPr/>
          <a:lstStyle/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特徵提取：將預訓練模型最深層的卷積區塊解凍，同時訓練新增的全連接層（</a:t>
            </a:r>
            <a:r>
              <a:rPr lang="en-US" altLang="zh-TW" sz="1600" dirty="0">
                <a:latin typeface="+mj-ea"/>
                <a:ea typeface="+mj-ea"/>
              </a:rPr>
              <a:t>Dense layers</a:t>
            </a:r>
            <a:r>
              <a:rPr lang="zh-TW" altLang="en-US" sz="1600" dirty="0">
                <a:latin typeface="+mj-ea"/>
                <a:ea typeface="+mj-ea"/>
              </a:rPr>
              <a:t>）以適應新資料集分類任務。</a:t>
            </a: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部分解凍微調：解凍模型中更多的卷積區塊，搭配較低學習率進行訓練，增強中高層特徵對目標任務的辨識能力。</a:t>
            </a: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最終模型微調：解凍到大約中層卷積區塊，並以更低學習率進行微調，使模型整體參數能根據資料集特性進行最終調整。</a:t>
            </a:r>
            <a:endParaRPr lang="en-US" altLang="zh-TW" sz="1600" dirty="0">
              <a:latin typeface="+mj-ea"/>
              <a:ea typeface="+mj-ea"/>
            </a:endParaRP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測試：使用測試集進行量化分析與質化分析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FA2355-D74F-4A11-B38A-24991E87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實驗流程設計</a:t>
            </a:r>
          </a:p>
        </p:txBody>
      </p:sp>
    </p:spTree>
    <p:extLst>
      <p:ext uri="{BB962C8B-B14F-4D97-AF65-F5344CB8AC3E}">
        <p14:creationId xmlns:p14="http://schemas.microsoft.com/office/powerpoint/2010/main" val="354385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自建資料集測試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grpSp>
        <p:nvGrpSpPr>
          <p:cNvPr id="4" name="Google Shape;335;p37">
            <a:extLst>
              <a:ext uri="{FF2B5EF4-FFF2-40B4-BE49-F238E27FC236}">
                <a16:creationId xmlns:a16="http://schemas.microsoft.com/office/drawing/2014/main" id="{6CA2941A-8557-4ABF-A2F1-2D2AB7C561C6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5" name="Google Shape;336;p37">
              <a:extLst>
                <a:ext uri="{FF2B5EF4-FFF2-40B4-BE49-F238E27FC236}">
                  <a16:creationId xmlns:a16="http://schemas.microsoft.com/office/drawing/2014/main" id="{777E54CE-945D-4F59-A881-73583DA48835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" name="Google Shape;337;p37">
              <a:extLst>
                <a:ext uri="{FF2B5EF4-FFF2-40B4-BE49-F238E27FC236}">
                  <a16:creationId xmlns:a16="http://schemas.microsoft.com/office/drawing/2014/main" id="{8CA12A90-4E9D-4E5A-85DC-CE4BE08FAA58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93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52134-DB75-4B96-94B0-D149FE1F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實驗準備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69D1F-DC4C-4305-963C-F4F497D0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6967" y="1993300"/>
            <a:ext cx="3196517" cy="182432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針對目標模型之預測情緒種類，各拍攝自己臉部一定數量的影像作為資料集。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F24CD9E-9D56-4F6B-828B-0008C62BDC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96033" y="1993300"/>
            <a:ext cx="3196517" cy="182432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採用第一部分實驗中表現較佳、最為穩定之模型作為預訓練模型。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72914BC-BA3D-4CDE-B611-5A54A0634AA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38841" y="1371740"/>
            <a:ext cx="2910900" cy="610200"/>
          </a:xfrm>
        </p:spPr>
        <p:txBody>
          <a:bodyPr/>
          <a:lstStyle/>
          <a:p>
            <a:pPr marL="0"/>
            <a:r>
              <a:rPr lang="zh-TW" altLang="en-US" sz="2000" dirty="0">
                <a:latin typeface="+mj-ea"/>
                <a:ea typeface="+mj-ea"/>
              </a:rPr>
              <a:t>預訓練模型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CE97E25-EAF0-43B3-9A90-5A6305579EF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49775" y="1383100"/>
            <a:ext cx="2910900" cy="610200"/>
          </a:xfrm>
        </p:spPr>
        <p:txBody>
          <a:bodyPr/>
          <a:lstStyle/>
          <a:p>
            <a:pPr marL="0"/>
            <a:r>
              <a:rPr lang="zh-TW" altLang="en-US" sz="2000" dirty="0">
                <a:latin typeface="+mj-ea"/>
                <a:ea typeface="+mj-ea"/>
              </a:rPr>
              <a:t>使用資料集</a:t>
            </a:r>
          </a:p>
        </p:txBody>
      </p:sp>
    </p:spTree>
    <p:extLst>
      <p:ext uri="{BB962C8B-B14F-4D97-AF65-F5344CB8AC3E}">
        <p14:creationId xmlns:p14="http://schemas.microsoft.com/office/powerpoint/2010/main" val="183313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D0DA694-1F3F-4E60-85B6-8AF5D0758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56105"/>
            <a:ext cx="7704000" cy="2611070"/>
          </a:xfrm>
        </p:spPr>
        <p:txBody>
          <a:bodyPr/>
          <a:lstStyle/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測試表現：在未進行遷移訓練前直接測試模型在自建資料集之預測表現，觀察其是否能適應未知場景與未知人物之表情。</a:t>
            </a:r>
            <a:endParaRPr lang="en-US" altLang="zh-TW" sz="1600" dirty="0">
              <a:latin typeface="+mj-ea"/>
              <a:ea typeface="+mj-ea"/>
            </a:endParaRP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遷移訓練：針對自建資料集進行遷移訓練，使其適應新的資料特徵。</a:t>
            </a:r>
            <a:endParaRPr lang="en-US" altLang="zh-TW" sz="1600" dirty="0">
              <a:latin typeface="+mj-ea"/>
              <a:ea typeface="+mj-ea"/>
            </a:endParaRP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再次測試：重新測試模型在新資料集之表現，分析其預測能力之改善與變化。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FA2355-D74F-4A11-B38A-24991E87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實驗流程設計</a:t>
            </a:r>
          </a:p>
        </p:txBody>
      </p:sp>
    </p:spTree>
    <p:extLst>
      <p:ext uri="{BB962C8B-B14F-4D97-AF65-F5344CB8AC3E}">
        <p14:creationId xmlns:p14="http://schemas.microsoft.com/office/powerpoint/2010/main" val="351293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學習情緒遷移訓練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grpSp>
        <p:nvGrpSpPr>
          <p:cNvPr id="4" name="Google Shape;335;p37">
            <a:extLst>
              <a:ext uri="{FF2B5EF4-FFF2-40B4-BE49-F238E27FC236}">
                <a16:creationId xmlns:a16="http://schemas.microsoft.com/office/drawing/2014/main" id="{A3103E6E-CE2D-478D-BBC2-4176788810C3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5" name="Google Shape;336;p37">
              <a:extLst>
                <a:ext uri="{FF2B5EF4-FFF2-40B4-BE49-F238E27FC236}">
                  <a16:creationId xmlns:a16="http://schemas.microsoft.com/office/drawing/2014/main" id="{2F6E9E97-8246-4D0D-BFD1-9F90F42DE5AE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" name="Google Shape;337;p37">
              <a:extLst>
                <a:ext uri="{FF2B5EF4-FFF2-40B4-BE49-F238E27FC236}">
                  <a16:creationId xmlns:a16="http://schemas.microsoft.com/office/drawing/2014/main" id="{38011338-B788-4746-A3B8-BFEAEAE5A156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0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52134-DB75-4B96-94B0-D149FE1F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實驗準備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B69D1F-DC4C-4305-963C-F4F497D08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8075" y="1993300"/>
            <a:ext cx="3114274" cy="193862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採用學習情緒資料集，包含專心與未專心各</a:t>
            </a:r>
            <a:r>
              <a:rPr lang="en-US" altLang="zh-TW" sz="1600" dirty="0">
                <a:latin typeface="+mj-ea"/>
                <a:ea typeface="+mj-ea"/>
              </a:rPr>
              <a:t>3</a:t>
            </a:r>
            <a:r>
              <a:rPr lang="zh-TW" altLang="en-US" sz="1600" dirty="0">
                <a:latin typeface="+mj-ea"/>
                <a:ea typeface="+mj-ea"/>
              </a:rPr>
              <a:t>類，共</a:t>
            </a:r>
            <a:r>
              <a:rPr lang="en-US" altLang="zh-TW" sz="1600" dirty="0">
                <a:latin typeface="+mj-ea"/>
                <a:ea typeface="+mj-ea"/>
              </a:rPr>
              <a:t>6</a:t>
            </a:r>
            <a:r>
              <a:rPr lang="zh-TW" altLang="en-US" sz="1600" dirty="0">
                <a:latin typeface="+mj-ea"/>
                <a:ea typeface="+mj-ea"/>
              </a:rPr>
              <a:t>種細微的學習表情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F24CD9E-9D56-4F6B-828B-0008C62BDC1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78275" y="1993300"/>
            <a:ext cx="3114276" cy="193862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/>
          <a:lstStyle/>
          <a:p>
            <a:pPr marL="0" algn="l">
              <a:lnSpc>
                <a:spcPct val="200000"/>
              </a:lnSpc>
            </a:pPr>
            <a:r>
              <a:rPr lang="zh-TW" altLang="en-US" sz="1600" dirty="0">
                <a:latin typeface="+mj-ea"/>
                <a:ea typeface="+mj-ea"/>
              </a:rPr>
              <a:t>採用第一部分實驗中表現較佳、最為穩定之模型作為預訓練模型。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72914BC-BA3D-4CDE-B611-5A54A0634AA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79963" y="1383100"/>
            <a:ext cx="2910900" cy="610200"/>
          </a:xfrm>
        </p:spPr>
        <p:txBody>
          <a:bodyPr/>
          <a:lstStyle/>
          <a:p>
            <a:pPr marL="0"/>
            <a:r>
              <a:rPr lang="zh-TW" altLang="en-US" sz="2000" dirty="0">
                <a:latin typeface="+mj-ea"/>
                <a:ea typeface="+mj-ea"/>
              </a:rPr>
              <a:t>預訓練模型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CE97E25-EAF0-43B3-9A90-5A6305579EF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748103" y="1383100"/>
            <a:ext cx="2910900" cy="610200"/>
          </a:xfrm>
        </p:spPr>
        <p:txBody>
          <a:bodyPr/>
          <a:lstStyle/>
          <a:p>
            <a:pPr marL="0"/>
            <a:r>
              <a:rPr lang="zh-TW" altLang="en-US" sz="2000" dirty="0">
                <a:latin typeface="+mj-ea"/>
                <a:ea typeface="+mj-ea"/>
              </a:rPr>
              <a:t>使用資料集</a:t>
            </a:r>
          </a:p>
        </p:txBody>
      </p:sp>
    </p:spTree>
    <p:extLst>
      <p:ext uri="{BB962C8B-B14F-4D97-AF65-F5344CB8AC3E}">
        <p14:creationId xmlns:p14="http://schemas.microsoft.com/office/powerpoint/2010/main" val="320877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937850" y="142527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2"/>
          </p:nvPr>
        </p:nvSpPr>
        <p:spPr>
          <a:xfrm>
            <a:off x="937850" y="241700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3"/>
          </p:nvPr>
        </p:nvSpPr>
        <p:spPr>
          <a:xfrm>
            <a:off x="937850" y="340872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1"/>
          </p:nvPr>
        </p:nvSpPr>
        <p:spPr>
          <a:xfrm>
            <a:off x="1851975" y="14253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研究背景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4"/>
          </p:nvPr>
        </p:nvSpPr>
        <p:spPr>
          <a:xfrm>
            <a:off x="1851975" y="24170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研究動機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5"/>
          </p:nvPr>
        </p:nvSpPr>
        <p:spPr>
          <a:xfrm>
            <a:off x="1851975" y="3408725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研究目的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6"/>
          </p:nvPr>
        </p:nvSpPr>
        <p:spPr>
          <a:xfrm>
            <a:off x="720000" y="407675"/>
            <a:ext cx="7704000" cy="6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 idx="7"/>
          </p:nvPr>
        </p:nvSpPr>
        <p:spPr>
          <a:xfrm>
            <a:off x="4766975" y="142535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8"/>
          </p:nvPr>
        </p:nvSpPr>
        <p:spPr>
          <a:xfrm>
            <a:off x="4766975" y="2417050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9"/>
          </p:nvPr>
        </p:nvSpPr>
        <p:spPr>
          <a:xfrm>
            <a:off x="4766975" y="3408725"/>
            <a:ext cx="741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3"/>
          </p:nvPr>
        </p:nvSpPr>
        <p:spPr>
          <a:xfrm>
            <a:off x="5680975" y="14253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研究方法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14"/>
          </p:nvPr>
        </p:nvSpPr>
        <p:spPr>
          <a:xfrm>
            <a:off x="5680975" y="2417050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實驗結果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15"/>
          </p:nvPr>
        </p:nvSpPr>
        <p:spPr>
          <a:xfrm>
            <a:off x="5680975" y="3408725"/>
            <a:ext cx="27429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總結</a:t>
            </a:r>
            <a:endParaRPr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9D0DA694-1F3F-4E60-85B6-8AF5D0758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970" y="1225600"/>
            <a:ext cx="5856060" cy="3407360"/>
          </a:xfrm>
        </p:spPr>
        <p:txBody>
          <a:bodyPr/>
          <a:lstStyle/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前處理：將資料集整理成符合預訓練模型使用之模式，同時調整模型架構。</a:t>
            </a:r>
            <a:endParaRPr lang="en-US" altLang="zh-TW" sz="1600" dirty="0">
              <a:latin typeface="+mj-ea"/>
              <a:ea typeface="+mj-ea"/>
            </a:endParaRP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遷移訓練：針對學習情緒資料集進行遷移訓練，使其適應新的資料特徵。</a:t>
            </a:r>
            <a:endParaRPr lang="en-US" altLang="zh-TW" sz="1600" dirty="0">
              <a:latin typeface="+mj-ea"/>
              <a:ea typeface="+mj-ea"/>
            </a:endParaRPr>
          </a:p>
          <a:p>
            <a:pPr marL="6096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+mj-ea"/>
                <a:ea typeface="+mj-ea"/>
              </a:rPr>
              <a:t>測試表現：測試模型在新資料集之表現，分析其預測結果是否有正確捕捉到抽象表情特徵。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FA2355-D74F-4A11-B38A-24991E87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+mj-ea"/>
                <a:ea typeface="+mj-ea"/>
              </a:rPr>
              <a:t>實驗流程設計</a:t>
            </a:r>
          </a:p>
        </p:txBody>
      </p:sp>
    </p:spTree>
    <p:extLst>
      <p:ext uri="{BB962C8B-B14F-4D97-AF65-F5344CB8AC3E}">
        <p14:creationId xmlns:p14="http://schemas.microsoft.com/office/powerpoint/2010/main" val="332810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實驗結果</a:t>
            </a:r>
          </a:p>
        </p:txBody>
      </p:sp>
    </p:spTree>
    <p:extLst>
      <p:ext uri="{BB962C8B-B14F-4D97-AF65-F5344CB8AC3E}">
        <p14:creationId xmlns:p14="http://schemas.microsoft.com/office/powerpoint/2010/main" val="2004207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基本情緒遷移訓練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4" name="Google Shape;335;p37">
            <a:extLst>
              <a:ext uri="{FF2B5EF4-FFF2-40B4-BE49-F238E27FC236}">
                <a16:creationId xmlns:a16="http://schemas.microsoft.com/office/drawing/2014/main" id="{CF34D205-BDA2-489A-AE22-75232260B13F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5" name="Google Shape;336;p37">
              <a:extLst>
                <a:ext uri="{FF2B5EF4-FFF2-40B4-BE49-F238E27FC236}">
                  <a16:creationId xmlns:a16="http://schemas.microsoft.com/office/drawing/2014/main" id="{188DCE9C-362C-445A-946E-21C382A38069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" name="Google Shape;337;p37">
              <a:extLst>
                <a:ext uri="{FF2B5EF4-FFF2-40B4-BE49-F238E27FC236}">
                  <a16:creationId xmlns:a16="http://schemas.microsoft.com/office/drawing/2014/main" id="{D38082B5-4EBD-434B-AEC3-54D21E53AE7A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08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訓練準確率曲線分析</a:t>
            </a:r>
          </a:p>
        </p:txBody>
      </p:sp>
      <p:pic>
        <p:nvPicPr>
          <p:cNvPr id="1026" name="Picture 2" descr="https://lh7-rt.googleusercontent.com/docsz/AD_4nXdvFOVfrY5LqC1kGWI1ld4G_zGGJb-n8M3xPWmPfvQ9X7kUr-_ULYklccLQhSNgGBkGwwRMyG5FfVmEcmcfQal1qd6llnXZ4Jvv8wePxggHpcOHcCIFkcodA_f7GONx42AwQQ6KGw?key=oI_hTxkL_o3TybhPE1xXDA">
            <a:extLst>
              <a:ext uri="{FF2B5EF4-FFF2-40B4-BE49-F238E27FC236}">
                <a16:creationId xmlns:a16="http://schemas.microsoft.com/office/drawing/2014/main" id="{60D6D26B-160A-422C-91E1-83C2BCE6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058" y="1114424"/>
            <a:ext cx="4891942" cy="32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324095" y="4361042"/>
            <a:ext cx="27478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各實驗之</a:t>
            </a:r>
            <a:r>
              <a:rPr lang="zh-TW" altLang="en-US" dirty="0">
                <a:latin typeface="Arial" panose="020B0604020202020204" pitchFamily="34" charset="0"/>
              </a:rPr>
              <a:t>訓練與驗證準確率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曲線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42" y="1518277"/>
            <a:ext cx="3832958" cy="245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橫向比較（資料集）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FER2013</a:t>
            </a: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準確率普遍偏低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FERplus</a:t>
            </a: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表現最佳，受益於高標註品質</a:t>
            </a:r>
            <a:endParaRPr kumimoji="0" lang="en-US" altLang="zh-TW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RAF-DB</a:t>
            </a: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資料量較小，略有限制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模型學習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縱向比較（模型）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VGG19：訓練準確率高，驗證偏低 → 過擬合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EfficientNetB0：train/val接近 → 泛化佳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zh-TW" altLang="zh-TW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ResNet50：RAF-DB上過擬合明顯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，需更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大量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12993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dsa2Adj3wkhYNl2STWsdss9SL3MftJWIuTiOa_yoJQ6RKKiG7pY7YzGLhPy0TL9P7kZpzlbz699m0dPozPk3xvp4bG4jTFLTxSRt3y3FNNGv2GpkKkACmKXe4tF8NqU3ig_kJF8w?key=oI_hTxkL_o3TybhPE1xXDA">
            <a:extLst>
              <a:ext uri="{FF2B5EF4-FFF2-40B4-BE49-F238E27FC236}">
                <a16:creationId xmlns:a16="http://schemas.microsoft.com/office/drawing/2014/main" id="{8A303729-3664-4C64-9F5A-DC229B5D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057" y="1122550"/>
            <a:ext cx="4891942" cy="325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訓練損失曲線分析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324095" y="4361042"/>
            <a:ext cx="2568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各實驗之</a:t>
            </a:r>
            <a:r>
              <a:rPr lang="zh-TW" altLang="en-US" dirty="0">
                <a:latin typeface="Arial" panose="020B0604020202020204" pitchFamily="34" charset="0"/>
              </a:rPr>
              <a:t>訓練與驗證損失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曲線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42" y="1518277"/>
            <a:ext cx="3832958" cy="245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橫向比較（資料集）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FER2013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loss 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下降緩慢 → 學習效果不佳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FERplus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：曲線改善明顯 → 學習較穩定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RAF-DB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val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 loss 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提早停滯 → 易過擬合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縱向比較（模型）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VGG19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val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 loss 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無明顯下降 → 泛化有限</a:t>
            </a:r>
            <a:endParaRPr lang="en-US" altLang="zh-TW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ResNet50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val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 loss 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無明顯下降 → 泛化有限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EfficientNetB0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train/</a:t>
            </a:r>
            <a:r>
              <a:rPr lang="en-US" altLang="zh-TW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val</a:t>
            </a:r>
            <a:r>
              <a:rPr lang="en-US" altLang="zh-TW" sz="1200" dirty="0">
                <a:solidFill>
                  <a:schemeClr val="tx1"/>
                </a:solidFill>
                <a:latin typeface="Arial" panose="020B0604020202020204" pitchFamily="34" charset="0"/>
              </a:rPr>
              <a:t> loss </a:t>
            </a:r>
            <a:r>
              <a:rPr lang="zh-TW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貼合 → 抗過擬合佳</a:t>
            </a:r>
          </a:p>
        </p:txBody>
      </p:sp>
    </p:spTree>
    <p:extLst>
      <p:ext uri="{BB962C8B-B14F-4D97-AF65-F5344CB8AC3E}">
        <p14:creationId xmlns:p14="http://schemas.microsoft.com/office/powerpoint/2010/main" val="314180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訓練、驗證與測試準確率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051398" y="4224319"/>
            <a:ext cx="29274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各實驗之訓練、驗證與測試準確率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21" y="1482778"/>
            <a:ext cx="3832958" cy="246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sz="1600" b="1" dirty="0">
                <a:solidFill>
                  <a:schemeClr val="tx1"/>
                </a:solidFill>
                <a:latin typeface="+mj-ea"/>
                <a:ea typeface="+mj-ea"/>
              </a:rPr>
              <a:t>模型分析</a:t>
            </a:r>
            <a:endParaRPr lang="zh-TW" altLang="zh-TW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VGG19：val/test 表現接近 → 穩定泛化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ResNet50：RAF-DB 測試明顯較低 → 過擬合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EfficientNetB0：test 普遍較低 → 輕微欠擬合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sz="1600" b="1" dirty="0">
                <a:solidFill>
                  <a:schemeClr val="tx1"/>
                </a:solidFill>
                <a:latin typeface="+mj-ea"/>
                <a:ea typeface="+mj-ea"/>
              </a:rPr>
              <a:t>資料集比較</a:t>
            </a:r>
            <a:endParaRPr lang="zh-TW" altLang="zh-TW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FERplus &gt; FER2013 → 高品質標註提升表現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EfficientNetB0 在 RAF-DB 表現反而最佳 </a:t>
            </a:r>
            <a:endParaRPr lang="en-US" altLang="zh-TW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dirty="0">
                <a:solidFill>
                  <a:schemeClr val="tx1"/>
                </a:solidFill>
                <a:latin typeface="+mj-ea"/>
                <a:ea typeface="+mj-ea"/>
              </a:rPr>
              <a:t>        </a:t>
            </a:r>
            <a:r>
              <a:rPr lang="zh-TW" altLang="zh-TW" sz="1200" dirty="0">
                <a:solidFill>
                  <a:schemeClr val="tx1"/>
                </a:solidFill>
                <a:latin typeface="+mj-ea"/>
                <a:ea typeface="+mj-ea"/>
              </a:rPr>
              <a:t>→ 小而乾淨的資料集更適合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F721CED-F7C4-45E8-BB7E-DA0F54A51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366666"/>
              </p:ext>
            </p:extLst>
          </p:nvPr>
        </p:nvGraphicFramePr>
        <p:xfrm>
          <a:off x="4029075" y="1201719"/>
          <a:ext cx="4972050" cy="3022600"/>
        </p:xfrm>
        <a:graphic>
          <a:graphicData uri="http://schemas.openxmlformats.org/drawingml/2006/table">
            <a:tbl>
              <a:tblPr/>
              <a:tblGrid>
                <a:gridCol w="994410">
                  <a:extLst>
                    <a:ext uri="{9D8B030D-6E8A-4147-A177-3AD203B41FA5}">
                      <a16:colId xmlns:a16="http://schemas.microsoft.com/office/drawing/2014/main" val="3412480927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1520313674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1747459968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11589639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234832463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Dataset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Train Accuracy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Validation Accuracy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Test Accuracy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815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70.38%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61.73%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62.97%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4296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88.20%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79.80%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80.72%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473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88.27%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78.67%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78.36%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3257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70.36%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61.80%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62.65%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3077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84.07%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77.99%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78.86%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5286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89.54%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78.34%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75.49%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9687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63.00%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62.10%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59.43%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6724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78.72%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78.13%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74.88%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6698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77.38%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77.77%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75.65%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07216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61AD451-59FA-4A78-AFC9-04AA2C34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484419"/>
            <a:ext cx="79552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j-lt"/>
              </a:rPr>
              <a:t>Precision, Recall, F1-score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4825297" y="4452919"/>
            <a:ext cx="29274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各實驗之</a:t>
            </a:r>
            <a:r>
              <a:rPr lang="en-US" altLang="zh-TW" dirty="0">
                <a:solidFill>
                  <a:srgbClr val="333333"/>
                </a:solidFill>
                <a:latin typeface="Arial" panose="020B0604020202020204" pitchFamily="34" charset="0"/>
              </a:rPr>
              <a:t>precision, recall, F1-score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85572"/>
            <a:ext cx="3433999" cy="282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j-ea"/>
                <a:ea typeface="+mj-ea"/>
              </a:rPr>
              <a:t>多數情況下</a:t>
            </a:r>
            <a:r>
              <a:rPr lang="en-US" altLang="zh-TW" sz="1600" b="1" dirty="0">
                <a:latin typeface="+mj-ea"/>
                <a:ea typeface="+mj-ea"/>
              </a:rPr>
              <a:t>Weighted &gt; Macro</a:t>
            </a:r>
            <a:br>
              <a:rPr lang="zh-TW" altLang="en-US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  <a:ea typeface="+mj-ea"/>
              </a:rPr>
              <a:t>　</a:t>
            </a:r>
            <a:r>
              <a:rPr lang="en-US" altLang="zh-TW" sz="1200" dirty="0">
                <a:latin typeface="+mj-ea"/>
                <a:ea typeface="+mj-ea"/>
              </a:rPr>
              <a:t>1.</a:t>
            </a:r>
            <a:r>
              <a:rPr lang="zh-TW" altLang="en-US" sz="1200" dirty="0">
                <a:latin typeface="+mj-ea"/>
                <a:ea typeface="+mj-ea"/>
              </a:rPr>
              <a:t> 模型偏向樣本多的類別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+mj-ea"/>
                <a:ea typeface="+mj-ea"/>
              </a:rPr>
              <a:t>EfficientNetB0 on </a:t>
            </a:r>
            <a:r>
              <a:rPr lang="en-US" altLang="zh-TW" sz="1600" b="1" dirty="0" err="1">
                <a:latin typeface="+mj-ea"/>
                <a:ea typeface="+mj-ea"/>
              </a:rPr>
              <a:t>FERplus</a:t>
            </a:r>
            <a:br>
              <a:rPr lang="en-US" altLang="zh-TW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  <a:ea typeface="+mj-ea"/>
              </a:rPr>
              <a:t>　</a:t>
            </a:r>
            <a:r>
              <a:rPr lang="en-US" altLang="zh-TW" sz="1200" dirty="0">
                <a:latin typeface="+mj-ea"/>
                <a:ea typeface="+mj-ea"/>
              </a:rPr>
              <a:t>1.</a:t>
            </a:r>
            <a:r>
              <a:rPr lang="zh-TW" altLang="en-US" sz="1200" dirty="0">
                <a:latin typeface="+mj-ea"/>
                <a:ea typeface="+mj-ea"/>
              </a:rPr>
              <a:t> </a:t>
            </a:r>
            <a:r>
              <a:rPr lang="en-US" altLang="zh-TW" sz="1200" dirty="0">
                <a:latin typeface="+mj-ea"/>
                <a:ea typeface="+mj-ea"/>
              </a:rPr>
              <a:t>F1-score </a:t>
            </a:r>
            <a:r>
              <a:rPr lang="zh-TW" altLang="en-US" sz="1200" dirty="0">
                <a:latin typeface="+mj-ea"/>
                <a:ea typeface="+mj-ea"/>
              </a:rPr>
              <a:t>差距 </a:t>
            </a:r>
            <a:r>
              <a:rPr lang="en-US" altLang="zh-TW" sz="1200" b="1" dirty="0">
                <a:latin typeface="+mj-ea"/>
                <a:ea typeface="+mj-ea"/>
              </a:rPr>
              <a:t>25%</a:t>
            </a:r>
            <a:r>
              <a:rPr lang="zh-TW" altLang="en-US" sz="1200" dirty="0">
                <a:latin typeface="+mj-ea"/>
                <a:ea typeface="+mj-ea"/>
              </a:rPr>
              <a:t>，類別不平衡影響大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j-ea"/>
                <a:ea typeface="+mj-ea"/>
              </a:rPr>
              <a:t>唯一特例</a:t>
            </a:r>
            <a:r>
              <a:rPr lang="zh-TW" altLang="en-US" sz="1600" dirty="0">
                <a:latin typeface="+mj-ea"/>
                <a:ea typeface="+mj-ea"/>
              </a:rPr>
              <a:t>：</a:t>
            </a:r>
            <a:r>
              <a:rPr lang="en-US" altLang="zh-TW" sz="1200" dirty="0">
                <a:latin typeface="+mj-ea"/>
                <a:ea typeface="+mj-ea"/>
              </a:rPr>
              <a:t>EfficientNetB0 on FER2013</a:t>
            </a:r>
            <a:br>
              <a:rPr lang="en-US" altLang="zh-TW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  <a:ea typeface="+mj-ea"/>
              </a:rPr>
              <a:t>　</a:t>
            </a:r>
            <a:r>
              <a:rPr lang="en-US" altLang="zh-TW" sz="1200" dirty="0">
                <a:latin typeface="+mj-ea"/>
                <a:ea typeface="+mj-ea"/>
              </a:rPr>
              <a:t>1.</a:t>
            </a:r>
            <a:r>
              <a:rPr lang="zh-TW" altLang="en-US" sz="1200" dirty="0">
                <a:latin typeface="+mj-ea"/>
                <a:ea typeface="+mj-ea"/>
              </a:rPr>
              <a:t> </a:t>
            </a:r>
            <a:r>
              <a:rPr lang="en-US" altLang="zh-TW" sz="1200" dirty="0">
                <a:latin typeface="+mj-ea"/>
                <a:ea typeface="+mj-ea"/>
              </a:rPr>
              <a:t>Macro Precision </a:t>
            </a:r>
            <a:r>
              <a:rPr lang="zh-TW" altLang="en-US" sz="1200" dirty="0">
                <a:latin typeface="+mj-ea"/>
                <a:ea typeface="+mj-ea"/>
              </a:rPr>
              <a:t>高於 </a:t>
            </a:r>
            <a:r>
              <a:rPr lang="en-US" altLang="zh-TW" sz="1200" dirty="0">
                <a:latin typeface="+mj-ea"/>
                <a:ea typeface="+mj-ea"/>
              </a:rPr>
              <a:t>Weighted</a:t>
            </a:r>
            <a:br>
              <a:rPr lang="en-US" altLang="zh-TW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</a:rPr>
              <a:t>　</a:t>
            </a:r>
            <a:r>
              <a:rPr lang="en-US" altLang="zh-TW" sz="1200" dirty="0">
                <a:latin typeface="+mj-ea"/>
                <a:ea typeface="+mj-ea"/>
              </a:rPr>
              <a:t>2.</a:t>
            </a:r>
            <a:r>
              <a:rPr lang="zh-TW" altLang="en-US" sz="1200" dirty="0">
                <a:latin typeface="+mj-ea"/>
                <a:ea typeface="+mj-ea"/>
              </a:rPr>
              <a:t> 對少數類別預測少但準確，小類別表情明</a:t>
            </a:r>
            <a:endParaRPr lang="en-US" altLang="zh-TW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</a:t>
            </a:r>
            <a:r>
              <a:rPr lang="zh-TW" altLang="en-US" sz="1200" dirty="0">
                <a:latin typeface="+mj-ea"/>
                <a:ea typeface="+mj-ea"/>
              </a:rPr>
              <a:t>顯、特徵明確，反而使 </a:t>
            </a:r>
            <a:r>
              <a:rPr lang="en-US" altLang="zh-TW" sz="1200" dirty="0">
                <a:latin typeface="+mj-ea"/>
                <a:ea typeface="+mj-ea"/>
              </a:rPr>
              <a:t>precision </a:t>
            </a:r>
            <a:r>
              <a:rPr lang="zh-TW" altLang="en-US" sz="1200" dirty="0">
                <a:latin typeface="+mj-ea"/>
                <a:ea typeface="+mj-ea"/>
              </a:rPr>
              <a:t>偏高，但 </a:t>
            </a:r>
            <a:endParaRPr lang="en-US" altLang="zh-TW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</a:t>
            </a:r>
            <a:r>
              <a:rPr lang="en-US" altLang="zh-TW" sz="1200" dirty="0">
                <a:latin typeface="+mj-ea"/>
                <a:ea typeface="+mj-ea"/>
              </a:rPr>
              <a:t>recall </a:t>
            </a:r>
            <a:r>
              <a:rPr lang="zh-TW" altLang="en-US" sz="1200" dirty="0">
                <a:latin typeface="+mj-ea"/>
                <a:ea typeface="+mj-ea"/>
              </a:rPr>
              <a:t>無法提升。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1AD451-59FA-4A78-AFC9-04AA2C34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484419"/>
            <a:ext cx="79552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7656D1A-CF93-4556-B3CC-22A10E0FD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8794"/>
              </p:ext>
            </p:extLst>
          </p:nvPr>
        </p:nvGraphicFramePr>
        <p:xfrm>
          <a:off x="3433999" y="1430319"/>
          <a:ext cx="5710000" cy="3022600"/>
        </p:xfrm>
        <a:graphic>
          <a:graphicData uri="http://schemas.openxmlformats.org/drawingml/2006/table">
            <a:tbl>
              <a:tblPr/>
              <a:tblGrid>
                <a:gridCol w="957990">
                  <a:extLst>
                    <a:ext uri="{9D8B030D-6E8A-4147-A177-3AD203B41FA5}">
                      <a16:colId xmlns:a16="http://schemas.microsoft.com/office/drawing/2014/main" val="1627566002"/>
                    </a:ext>
                  </a:extLst>
                </a:gridCol>
                <a:gridCol w="692409">
                  <a:extLst>
                    <a:ext uri="{9D8B030D-6E8A-4147-A177-3AD203B41FA5}">
                      <a16:colId xmlns:a16="http://schemas.microsoft.com/office/drawing/2014/main" val="1105347991"/>
                    </a:ext>
                  </a:extLst>
                </a:gridCol>
                <a:gridCol w="673438">
                  <a:extLst>
                    <a:ext uri="{9D8B030D-6E8A-4147-A177-3AD203B41FA5}">
                      <a16:colId xmlns:a16="http://schemas.microsoft.com/office/drawing/2014/main" val="3192878011"/>
                    </a:ext>
                  </a:extLst>
                </a:gridCol>
                <a:gridCol w="711378">
                  <a:extLst>
                    <a:ext uri="{9D8B030D-6E8A-4147-A177-3AD203B41FA5}">
                      <a16:colId xmlns:a16="http://schemas.microsoft.com/office/drawing/2014/main" val="2911284783"/>
                    </a:ext>
                  </a:extLst>
                </a:gridCol>
                <a:gridCol w="635497">
                  <a:extLst>
                    <a:ext uri="{9D8B030D-6E8A-4147-A177-3AD203B41FA5}">
                      <a16:colId xmlns:a16="http://schemas.microsoft.com/office/drawing/2014/main" val="1529498372"/>
                    </a:ext>
                  </a:extLst>
                </a:gridCol>
                <a:gridCol w="749320">
                  <a:extLst>
                    <a:ext uri="{9D8B030D-6E8A-4147-A177-3AD203B41FA5}">
                      <a16:colId xmlns:a16="http://schemas.microsoft.com/office/drawing/2014/main" val="2274118333"/>
                    </a:ext>
                  </a:extLst>
                </a:gridCol>
                <a:gridCol w="597559">
                  <a:extLst>
                    <a:ext uri="{9D8B030D-6E8A-4147-A177-3AD203B41FA5}">
                      <a16:colId xmlns:a16="http://schemas.microsoft.com/office/drawing/2014/main" val="641907286"/>
                    </a:ext>
                  </a:extLst>
                </a:gridCol>
                <a:gridCol w="692409">
                  <a:extLst>
                    <a:ext uri="{9D8B030D-6E8A-4147-A177-3AD203B41FA5}">
                      <a16:colId xmlns:a16="http://schemas.microsoft.com/office/drawing/2014/main" val="146562315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Dataset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Precision Macro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Precision Weighted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Recall Macro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Recall Weighted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F1 Macro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F1 Weighted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6D9E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94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51.91%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61.03%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52.89%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62.97%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52.05%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61.61%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344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63.18%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79.54%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55.53%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80.72%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56.66%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79.80%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787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VGG19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69.89%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78.04%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64.73%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78.36%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66.02%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77.73%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6312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61.54%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62.78%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53.18%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62.65%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53.44%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61.68%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4153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69.36%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78.08%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52.69%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78.86%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54.79%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77.86%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5613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ResNet50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66.22%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76.45%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66.15%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75.49%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65.95%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75.70%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02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FER2013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63.55%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59.47%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50.24%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59.43%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50.00%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57.91%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854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FERplus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55.70%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73.30%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45.91%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74.88%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47.99%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72.96%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173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EfficientNetB0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RAF-DB</a:t>
                      </a:r>
                      <a:endParaRPr 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7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67.53%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75.92%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62.63%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75.65%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64.08%</a:t>
                      </a:r>
                      <a:endParaRPr lang="zh-TW" altLang="en-US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75.31%</a:t>
                      </a:r>
                      <a:endParaRPr lang="zh-TW" altLang="en-US" dirty="0">
                        <a:effectLst/>
                      </a:endParaRPr>
                    </a:p>
                  </a:txBody>
                  <a:tcPr marL="76200" marR="76200" marT="25400" marB="2540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277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2760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05DF1A8-D016-4CD5-A60D-5E9C730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037" y="2571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5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417200"/>
            <a:ext cx="4546817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訓練損失曲線分析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6013007" y="4578133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 各實驗之混淆矩陣圖</a:t>
            </a:r>
            <a:endParaRPr lang="zh-TW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42" y="1153626"/>
            <a:ext cx="4252058" cy="318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j-ea"/>
                <a:ea typeface="+mj-ea"/>
              </a:rPr>
              <a:t>樣本分布不均：</a:t>
            </a: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</a:rPr>
              <a:t>1.</a:t>
            </a:r>
            <a:r>
              <a:rPr lang="zh-TW" altLang="en-US" sz="1200" dirty="0">
                <a:latin typeface="+mj-ea"/>
              </a:rPr>
              <a:t> 模型傾向預測主要類別</a:t>
            </a:r>
            <a:endParaRPr lang="en-US" altLang="zh-TW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+mj-ea"/>
                <a:ea typeface="+mj-ea"/>
              </a:rPr>
              <a:t>FER2013</a:t>
            </a:r>
            <a:r>
              <a:rPr lang="zh-TW" altLang="en-US" sz="1600" b="1" dirty="0">
                <a:latin typeface="+mj-ea"/>
                <a:ea typeface="+mj-ea"/>
              </a:rPr>
              <a:t>：</a:t>
            </a: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  <a:ea typeface="+mj-ea"/>
              </a:rPr>
              <a:t>1.</a:t>
            </a:r>
            <a:r>
              <a:rPr lang="zh-TW" altLang="en-US" sz="1200" dirty="0">
                <a:latin typeface="+mj-ea"/>
                <a:ea typeface="+mj-ea"/>
              </a:rPr>
              <a:t> </a:t>
            </a:r>
            <a:r>
              <a:rPr lang="en-US" altLang="zh-TW" sz="1200" i="1" dirty="0">
                <a:latin typeface="+mj-ea"/>
                <a:ea typeface="+mj-ea"/>
              </a:rPr>
              <a:t>disgust</a:t>
            </a:r>
            <a:r>
              <a:rPr lang="zh-TW" altLang="en-US" sz="1200" dirty="0">
                <a:latin typeface="+mj-ea"/>
                <a:ea typeface="+mj-ea"/>
              </a:rPr>
              <a:t> 預測正確數為 </a:t>
            </a:r>
            <a:r>
              <a:rPr lang="en-US" altLang="zh-TW" sz="1200" dirty="0">
                <a:latin typeface="+mj-ea"/>
                <a:ea typeface="+mj-ea"/>
              </a:rPr>
              <a:t>0</a:t>
            </a:r>
            <a:r>
              <a:rPr lang="zh-TW" altLang="en-US" sz="1200" dirty="0">
                <a:latin typeface="+mj-ea"/>
                <a:ea typeface="+mj-ea"/>
              </a:rPr>
              <a:t>，多被誤判為 </a:t>
            </a:r>
            <a:r>
              <a:rPr lang="en-US" altLang="zh-TW" sz="1200" i="1" dirty="0">
                <a:latin typeface="+mj-ea"/>
                <a:ea typeface="+mj-ea"/>
              </a:rPr>
              <a:t>angry</a:t>
            </a:r>
            <a:br>
              <a:rPr lang="zh-TW" altLang="en-US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  <a:ea typeface="+mj-ea"/>
              </a:rPr>
              <a:t>2.</a:t>
            </a:r>
            <a:r>
              <a:rPr lang="zh-TW" altLang="en-US" sz="1200" dirty="0">
                <a:latin typeface="+mj-ea"/>
                <a:ea typeface="+mj-ea"/>
              </a:rPr>
              <a:t> 類別樣本極少＋特徵相似，導致無法學習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 err="1">
                <a:latin typeface="+mj-ea"/>
                <a:ea typeface="+mj-ea"/>
              </a:rPr>
              <a:t>FERplus</a:t>
            </a:r>
            <a:r>
              <a:rPr lang="zh-TW" altLang="en-US" sz="1600" b="1" dirty="0">
                <a:latin typeface="+mj-ea"/>
                <a:ea typeface="+mj-ea"/>
              </a:rPr>
              <a:t>：</a:t>
            </a: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  <a:ea typeface="+mj-ea"/>
              </a:rPr>
              <a:t>1.</a:t>
            </a:r>
            <a:r>
              <a:rPr lang="zh-TW" altLang="en-US" sz="1200" dirty="0">
                <a:latin typeface="+mj-ea"/>
                <a:ea typeface="+mj-ea"/>
              </a:rPr>
              <a:t> </a:t>
            </a:r>
            <a:r>
              <a:rPr lang="en-US" altLang="zh-TW" sz="1200" i="1" dirty="0">
                <a:latin typeface="+mj-ea"/>
                <a:ea typeface="+mj-ea"/>
              </a:rPr>
              <a:t>contempt</a:t>
            </a:r>
            <a:r>
              <a:rPr lang="zh-TW" altLang="en-US" sz="1200" dirty="0">
                <a:latin typeface="+mj-ea"/>
                <a:ea typeface="+mj-ea"/>
              </a:rPr>
              <a:t> 常被預測為 </a:t>
            </a:r>
            <a:r>
              <a:rPr lang="en-US" altLang="zh-TW" sz="1200" i="1" dirty="0">
                <a:latin typeface="+mj-ea"/>
                <a:ea typeface="+mj-ea"/>
              </a:rPr>
              <a:t>neutral</a:t>
            </a:r>
            <a:br>
              <a:rPr lang="zh-TW" altLang="en-US" sz="1200" dirty="0">
                <a:latin typeface="+mj-ea"/>
                <a:ea typeface="+mj-ea"/>
              </a:rPr>
            </a:b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  <a:ea typeface="+mj-ea"/>
              </a:rPr>
              <a:t>2.</a:t>
            </a:r>
            <a:r>
              <a:rPr lang="zh-TW" altLang="en-US" sz="1200" dirty="0">
                <a:latin typeface="+mj-ea"/>
                <a:ea typeface="+mj-ea"/>
              </a:rPr>
              <a:t> 表情不明顯，特徵模糊難分辨</a:t>
            </a:r>
            <a:endParaRPr lang="en-US" altLang="zh-TW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latin typeface="+mj-ea"/>
              </a:rPr>
              <a:t>　　　</a:t>
            </a:r>
            <a:r>
              <a:rPr lang="en-US" altLang="zh-TW" sz="1200" dirty="0">
                <a:latin typeface="+mj-ea"/>
              </a:rPr>
              <a:t>3.</a:t>
            </a:r>
            <a:r>
              <a:rPr lang="zh-TW" altLang="en-US" sz="1200" dirty="0">
                <a:latin typeface="+mj-ea"/>
              </a:rPr>
              <a:t> </a:t>
            </a:r>
            <a:r>
              <a:rPr lang="zh-TW" altLang="en-US" sz="1200" dirty="0">
                <a:latin typeface="+mj-ea"/>
                <a:ea typeface="+mj-ea"/>
              </a:rPr>
              <a:t>樣本少 </a:t>
            </a:r>
            <a:r>
              <a:rPr lang="en-US" altLang="zh-TW" sz="1200" dirty="0">
                <a:latin typeface="+mj-ea"/>
                <a:ea typeface="+mj-ea"/>
              </a:rPr>
              <a:t>+ </a:t>
            </a:r>
            <a:r>
              <a:rPr lang="zh-TW" altLang="en-US" sz="1200" dirty="0">
                <a:latin typeface="+mj-ea"/>
                <a:ea typeface="+mj-ea"/>
              </a:rPr>
              <a:t>特徵不明顯 → 最容易被錯判為相似大類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zh-TW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https://lh7-rt.googleusercontent.com/docsz/AD_4nXdQt7kl-9ilTz2adyo3RQLxeHtWzr_b4CnwFbZ7yQGeqIKtKMWiwGQAUW2PJwkeaTp1R0Qa7uBet6Y6NPi0YLT00BhtDtX21wMZzwudEPcJFZlznylCEJUIXe_v5VGJbFpAp97qVg?key=oI_hTxkL_o3TybhPE1xXDA">
            <a:extLst>
              <a:ext uri="{FF2B5EF4-FFF2-40B4-BE49-F238E27FC236}">
                <a16:creationId xmlns:a16="http://schemas.microsoft.com/office/drawing/2014/main" id="{14DD1DC6-C226-4703-A499-A3C125F1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42" y="308602"/>
            <a:ext cx="4273333" cy="42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63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AEC50E72-B789-491F-B09D-0DD794B6C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300" y="1293049"/>
            <a:ext cx="5699400" cy="3078925"/>
          </a:xfrm>
        </p:spPr>
        <p:txBody>
          <a:bodyPr/>
          <a:lstStyle/>
          <a:p>
            <a:pPr marL="152400" indent="0">
              <a:lnSpc>
                <a:spcPct val="200000"/>
              </a:lnSpc>
              <a:buNone/>
            </a:pPr>
            <a:r>
              <a:rPr lang="zh-TW" altLang="en-US" sz="1600" dirty="0">
                <a:latin typeface="+mn-ea"/>
                <a:ea typeface="+mn-ea"/>
              </a:rPr>
              <a:t>         本部分針對三個資料集，各隨機選取一張測試集圖片進行 </a:t>
            </a:r>
            <a:r>
              <a:rPr lang="en-US" altLang="zh-TW" sz="1600" dirty="0">
                <a:latin typeface="+mn-ea"/>
                <a:ea typeface="+mn-ea"/>
              </a:rPr>
              <a:t>Grad-CAM </a:t>
            </a:r>
            <a:r>
              <a:rPr lang="zh-TW" altLang="en-US" sz="1600" dirty="0">
                <a:latin typeface="+mn-ea"/>
                <a:ea typeface="+mn-ea"/>
              </a:rPr>
              <a:t>視覺化，觀察不同模型所聚焦的區域，以及當預測錯誤時的差異。</a:t>
            </a:r>
            <a:endParaRPr lang="en-US" altLang="zh-TW" sz="1600" dirty="0">
              <a:latin typeface="+mn-ea"/>
              <a:ea typeface="+mn-ea"/>
            </a:endParaRPr>
          </a:p>
          <a:p>
            <a:pPr marL="152400" indent="0">
              <a:lnSpc>
                <a:spcPct val="200000"/>
              </a:lnSpc>
              <a:buNone/>
            </a:pPr>
            <a:r>
              <a:rPr lang="zh-TW" altLang="en-US" sz="1600" dirty="0">
                <a:latin typeface="+mn-ea"/>
                <a:ea typeface="+mn-ea"/>
              </a:rPr>
              <a:t>         </a:t>
            </a:r>
            <a:r>
              <a:rPr lang="en-US" altLang="zh-TW" sz="1600" dirty="0">
                <a:latin typeface="+mn-ea"/>
                <a:ea typeface="+mn-ea"/>
              </a:rPr>
              <a:t>Grad-CAM </a:t>
            </a:r>
            <a:r>
              <a:rPr lang="zh-TW" altLang="en-US" sz="1600" dirty="0">
                <a:latin typeface="+mn-ea"/>
                <a:ea typeface="+mn-ea"/>
              </a:rPr>
              <a:t>所追蹤的卷積層皆為各預訓練模型的最後一層，輸出特徵圖大小為 </a:t>
            </a:r>
            <a:r>
              <a:rPr lang="en-US" altLang="zh-TW" sz="1600" dirty="0">
                <a:latin typeface="+mn-ea"/>
                <a:ea typeface="+mn-ea"/>
              </a:rPr>
              <a:t>7×7</a:t>
            </a:r>
            <a:r>
              <a:rPr lang="zh-TW" altLang="en-US" sz="1600" dirty="0">
                <a:latin typeface="+mn-ea"/>
                <a:ea typeface="+mn-ea"/>
              </a:rPr>
              <a:t>，因此與原圖重疊時可能出現位置偏差。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0A9CE6C-C97B-4A8F-BB96-DDF989C9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+mj-ea"/>
                <a:ea typeface="+mj-ea"/>
              </a:rPr>
              <a:t>GradCam</a:t>
            </a:r>
            <a:r>
              <a:rPr lang="zh-TW" altLang="en-US" b="1" dirty="0">
                <a:latin typeface="+mj-ea"/>
                <a:ea typeface="+mj-ea"/>
              </a:rPr>
              <a:t>與錯誤案例分析</a:t>
            </a:r>
          </a:p>
        </p:txBody>
      </p:sp>
    </p:spTree>
    <p:extLst>
      <p:ext uri="{BB962C8B-B14F-4D97-AF65-F5344CB8AC3E}">
        <p14:creationId xmlns:p14="http://schemas.microsoft.com/office/powerpoint/2010/main" val="1785776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01FC2-C1B7-4D2B-94D6-ACCCFEFE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+mj-lt"/>
              </a:rPr>
              <a:t>GradCam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On FER2013</a:t>
            </a:r>
            <a:endParaRPr lang="zh-TW" altLang="en-US" b="1" dirty="0">
              <a:latin typeface="+mj-lt"/>
              <a:ea typeface="+mj-ea"/>
            </a:endParaRPr>
          </a:p>
        </p:txBody>
      </p:sp>
      <p:pic>
        <p:nvPicPr>
          <p:cNvPr id="6146" name="Picture 2" descr="https://lh7-rt.googleusercontent.com/docsz/AD_4nXdt21FPSMw7AG9WLEIVMxshkiBAuP3t6G44DSR1IwE4FjmSLfgxy_VwncymFTg1vKWL44Ln8fQJuiJXHG_6RE_MkqDNUXJGasgWVQJ7xWXMe0eNbwKYeUT2AyfgRAK2b_T-pJoxzg?key=oI_hTxkL_o3TybhPE1xXDA">
            <a:extLst>
              <a:ext uri="{FF2B5EF4-FFF2-40B4-BE49-F238E27FC236}">
                <a16:creationId xmlns:a16="http://schemas.microsoft.com/office/drawing/2014/main" id="{E4FA24FF-0BC5-48E2-ACE1-EB39142A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2962276"/>
            <a:ext cx="6984559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A4CECD-8AD3-4429-9AF8-4C1A1BB3201D}"/>
              </a:ext>
            </a:extLst>
          </p:cNvPr>
          <p:cNvSpPr/>
          <p:nvPr/>
        </p:nvSpPr>
        <p:spPr>
          <a:xfrm>
            <a:off x="1412079" y="1226918"/>
            <a:ext cx="6319840" cy="1526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僅 </a:t>
            </a:r>
            <a:r>
              <a:rPr lang="en-US" altLang="zh-TW" sz="1600" dirty="0">
                <a:latin typeface="+mn-ea"/>
                <a:ea typeface="+mn-ea"/>
              </a:rPr>
              <a:t>EfficientNetB0 </a:t>
            </a:r>
            <a:r>
              <a:rPr lang="zh-TW" altLang="en-US" sz="1600" dirty="0">
                <a:latin typeface="+mn-ea"/>
                <a:ea typeface="+mn-ea"/>
              </a:rPr>
              <a:t>成功預測為 </a:t>
            </a:r>
            <a:r>
              <a:rPr lang="en-US" altLang="zh-TW" sz="1600" dirty="0">
                <a:latin typeface="+mn-ea"/>
                <a:ea typeface="+mn-ea"/>
              </a:rPr>
              <a:t>happy</a:t>
            </a:r>
            <a:r>
              <a:rPr lang="zh-TW" altLang="en-US" sz="1600" dirty="0">
                <a:latin typeface="+mn-ea"/>
                <a:ea typeface="+mn-ea"/>
              </a:rPr>
              <a:t>，其他模型誤判為 </a:t>
            </a:r>
            <a:r>
              <a:rPr lang="en-US" altLang="zh-TW" sz="1600" dirty="0">
                <a:latin typeface="+mn-ea"/>
                <a:ea typeface="+mn-ea"/>
              </a:rPr>
              <a:t>surprise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三者皆聚焦於嘴部，</a:t>
            </a:r>
            <a:r>
              <a:rPr lang="en-US" altLang="zh-TW" sz="1600" dirty="0">
                <a:latin typeface="+mn-ea"/>
                <a:ea typeface="+mn-ea"/>
              </a:rPr>
              <a:t>VGG19 </a:t>
            </a:r>
            <a:r>
              <a:rPr lang="zh-TW" altLang="en-US" sz="1600" dirty="0">
                <a:latin typeface="+mn-ea"/>
                <a:ea typeface="+mn-ea"/>
              </a:rPr>
              <a:t>也關注眼睛</a:t>
            </a:r>
            <a:endParaRPr lang="en-US" altLang="zh-TW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n-ea"/>
                <a:ea typeface="+mn-ea"/>
              </a:rPr>
              <a:t>Happy </a:t>
            </a:r>
            <a:r>
              <a:rPr lang="zh-TW" altLang="en-US" sz="1600" dirty="0">
                <a:latin typeface="+mn-ea"/>
                <a:ea typeface="+mn-ea"/>
              </a:rPr>
              <a:t>與 </a:t>
            </a:r>
            <a:r>
              <a:rPr lang="en-US" altLang="zh-TW" sz="1600" dirty="0">
                <a:latin typeface="+mn-ea"/>
                <a:ea typeface="+mn-ea"/>
              </a:rPr>
              <a:t>Surprise </a:t>
            </a:r>
            <a:r>
              <a:rPr lang="zh-TW" altLang="en-US" sz="1600" dirty="0">
                <a:latin typeface="+mn-ea"/>
                <a:ea typeface="+mn-ea"/>
              </a:rPr>
              <a:t>嘴型相似，眼睛睜大反而讓模型偏向 </a:t>
            </a:r>
            <a:r>
              <a:rPr lang="en-US" altLang="zh-TW" sz="1600" dirty="0">
                <a:latin typeface="+mn-ea"/>
                <a:ea typeface="+mn-ea"/>
              </a:rPr>
              <a:t>surprise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表情特徵重疊 → 誤判風險高</a:t>
            </a:r>
          </a:p>
        </p:txBody>
      </p:sp>
    </p:spTree>
    <p:extLst>
      <p:ext uri="{BB962C8B-B14F-4D97-AF65-F5344CB8AC3E}">
        <p14:creationId xmlns:p14="http://schemas.microsoft.com/office/powerpoint/2010/main" val="17179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26667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7-rt.googleusercontent.com/docsz/AD_4nXc5cISj5LvpcKyruNNulDnh5RSMw9nC4S_xNWbdgl4OG36eB8o2dI0wUsbTn_NNDDmZnw7TB52MXEH55_QntghU4oCTJslRsfoiEXnCQ8KSJ82qcGSXWIg1yMujgCgKnOWhIoJfNw?key=oI_hTxkL_o3TybhPE1xXDA">
            <a:extLst>
              <a:ext uri="{FF2B5EF4-FFF2-40B4-BE49-F238E27FC236}">
                <a16:creationId xmlns:a16="http://schemas.microsoft.com/office/drawing/2014/main" id="{35369A89-870D-4090-8028-B72C0592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20" y="2962276"/>
            <a:ext cx="6984558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001FC2-C1B7-4D2B-94D6-ACCCFEFE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en-US" altLang="zh-TW" b="1" dirty="0" err="1">
                <a:latin typeface="+mj-lt"/>
              </a:rPr>
              <a:t>GradCam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On </a:t>
            </a:r>
            <a:r>
              <a:rPr lang="en-US" altLang="zh-TW" b="1" dirty="0" err="1">
                <a:latin typeface="+mj-lt"/>
              </a:rPr>
              <a:t>FERplus</a:t>
            </a:r>
            <a:endParaRPr lang="zh-TW" altLang="en-US" b="1" dirty="0">
              <a:latin typeface="+mj-lt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DC7BFC-1AFD-45AA-BA29-282DEE22B0CE}"/>
              </a:ext>
            </a:extLst>
          </p:cNvPr>
          <p:cNvSpPr/>
          <p:nvPr/>
        </p:nvSpPr>
        <p:spPr>
          <a:xfrm>
            <a:off x="2285999" y="1042252"/>
            <a:ext cx="4572000" cy="1895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三模型皆成功預測為 </a:t>
            </a:r>
            <a:r>
              <a:rPr lang="en-US" altLang="zh-TW" sz="1600" dirty="0">
                <a:latin typeface="+mn-ea"/>
                <a:ea typeface="+mn-ea"/>
              </a:rPr>
              <a:t>angry</a:t>
            </a:r>
            <a:endParaRPr lang="zh-TW" altLang="en-US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主要聚焦在嘴型，部分也關注眉心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特徵符合 </a:t>
            </a:r>
            <a:r>
              <a:rPr lang="en-US" altLang="zh-TW" sz="1600" dirty="0">
                <a:latin typeface="+mn-ea"/>
                <a:ea typeface="+mn-ea"/>
              </a:rPr>
              <a:t>angry </a:t>
            </a:r>
            <a:r>
              <a:rPr lang="zh-TW" altLang="en-US" sz="1600" dirty="0">
                <a:latin typeface="+mn-ea"/>
                <a:ea typeface="+mn-ea"/>
              </a:rPr>
              <a:t>表情：拉長嘴型、緊皺眉毛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模型能有效抓住典型憤怒特徵</a:t>
            </a:r>
            <a:endParaRPr lang="en-US" altLang="zh-TW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具代表性的情緒 → 較易學習與辨識</a:t>
            </a:r>
          </a:p>
        </p:txBody>
      </p:sp>
    </p:spTree>
    <p:extLst>
      <p:ext uri="{BB962C8B-B14F-4D97-AF65-F5344CB8AC3E}">
        <p14:creationId xmlns:p14="http://schemas.microsoft.com/office/powerpoint/2010/main" val="34450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7-rt.googleusercontent.com/docsz/AD_4nXfWfsUpqzkMADTCaMuBZv76s27qp4iQ0evC04a8SxYZWlFXFmU-haauiz7qAJIo-EzLC3dxv9wy9WbRHXIMUav8zibHdFlgK7QZyU3aYteiWbI4GpGC8rSlROcf2UvaNV6OiIuH9g?key=oI_hTxkL_o3TybhPE1xXDA">
            <a:extLst>
              <a:ext uri="{FF2B5EF4-FFF2-40B4-BE49-F238E27FC236}">
                <a16:creationId xmlns:a16="http://schemas.microsoft.com/office/drawing/2014/main" id="{87E1D62C-1E35-4956-A854-D82BCB12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19" y="2962276"/>
            <a:ext cx="6984559" cy="2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001FC2-C1B7-4D2B-94D6-ACCCFEFE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en-US" altLang="zh-TW" b="1" dirty="0" err="1">
                <a:latin typeface="+mj-lt"/>
              </a:rPr>
              <a:t>GradCam</a:t>
            </a:r>
            <a:r>
              <a:rPr lang="zh-TW" altLang="en-US" b="1" dirty="0">
                <a:latin typeface="+mj-lt"/>
              </a:rPr>
              <a:t> </a:t>
            </a:r>
            <a:r>
              <a:rPr lang="en-US" altLang="zh-TW" b="1" dirty="0">
                <a:latin typeface="+mj-lt"/>
              </a:rPr>
              <a:t>On RAF-DB</a:t>
            </a:r>
            <a:endParaRPr lang="zh-TW" altLang="en-US" b="1" dirty="0">
              <a:latin typeface="+mj-lt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FE304C-F2DD-462E-94E7-687A9972FB1F}"/>
              </a:ext>
            </a:extLst>
          </p:cNvPr>
          <p:cNvSpPr/>
          <p:nvPr/>
        </p:nvSpPr>
        <p:spPr>
          <a:xfrm>
            <a:off x="2174078" y="1043245"/>
            <a:ext cx="4795840" cy="1893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VGG19 </a:t>
            </a:r>
            <a:r>
              <a:rPr lang="zh-TW" altLang="en-US" sz="1600" dirty="0"/>
              <a:t>與 </a:t>
            </a:r>
            <a:r>
              <a:rPr lang="en-US" altLang="zh-TW" sz="1600" dirty="0"/>
              <a:t>ResNet50 </a:t>
            </a:r>
            <a:r>
              <a:rPr lang="zh-TW" altLang="en-US" sz="1600" dirty="0"/>
              <a:t>關注嘴角與眉毛下垂特徵</a:t>
            </a: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EfficientNetB0 </a:t>
            </a:r>
            <a:r>
              <a:rPr lang="zh-TW" altLang="en-US" sz="1600" dirty="0"/>
              <a:t>忽略嘴型與眉毛區域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傷心表情關鍵：嘴角下垂、眉毛內縮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注意力不足 → </a:t>
            </a:r>
            <a:r>
              <a:rPr lang="en-US" altLang="zh-TW" sz="1600" dirty="0"/>
              <a:t>EfficientNetB0 </a:t>
            </a:r>
            <a:r>
              <a:rPr lang="zh-TW" altLang="en-US" sz="1600" dirty="0"/>
              <a:t>容易誤判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/>
              <a:t>關鍵區域未被聚焦，導致辨識失準</a:t>
            </a:r>
          </a:p>
        </p:txBody>
      </p:sp>
    </p:spTree>
    <p:extLst>
      <p:ext uri="{BB962C8B-B14F-4D97-AF65-F5344CB8AC3E}">
        <p14:creationId xmlns:p14="http://schemas.microsoft.com/office/powerpoint/2010/main" val="155416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自建資料集測試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grpSp>
        <p:nvGrpSpPr>
          <p:cNvPr id="4" name="Google Shape;335;p37">
            <a:extLst>
              <a:ext uri="{FF2B5EF4-FFF2-40B4-BE49-F238E27FC236}">
                <a16:creationId xmlns:a16="http://schemas.microsoft.com/office/drawing/2014/main" id="{E5AFB148-760E-4A4D-B556-0578EAABA8FA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5" name="Google Shape;336;p37">
              <a:extLst>
                <a:ext uri="{FF2B5EF4-FFF2-40B4-BE49-F238E27FC236}">
                  <a16:creationId xmlns:a16="http://schemas.microsoft.com/office/drawing/2014/main" id="{B427D7D6-07C0-4195-BA99-67EC85826558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6" name="Google Shape;337;p37">
              <a:extLst>
                <a:ext uri="{FF2B5EF4-FFF2-40B4-BE49-F238E27FC236}">
                  <a16:creationId xmlns:a16="http://schemas.microsoft.com/office/drawing/2014/main" id="{381A1E8B-FC0B-4144-A8DD-F3456C78866B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443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訓練前測試分析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528478" y="431796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遷移訓練前之測試混淆矩陣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16" y="1696461"/>
            <a:ext cx="4148883" cy="19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Test Accuracy: 33.3%, Test Loss: 7.97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僅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happy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 與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surprise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 有正確預測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其他情緒多被誤判為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neutral</a:t>
            </a:r>
            <a:endParaRPr lang="zh-TW" altLang="en-US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可能原因：表情不夠明確 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/ 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拍攝不夠標準</a:t>
            </a:r>
          </a:p>
        </p:txBody>
      </p:sp>
      <p:pic>
        <p:nvPicPr>
          <p:cNvPr id="9221" name="Picture 5" descr="https://lh7-rt.googleusercontent.com/docsz/AD_4nXctTby_wPuJYMc06-ZDXboo6oIN8bTSGY8PvMYtsSoHpmNF0RYh8JKarZmq445Cx-W72A13qpnqf74a7BuV24mRMM0iR2BGYjc8RipKvTS2LK6x-o1aWylIqH32i4_aSndekSTAkQ?key=oI_hTxkL_o3TybhPE1xXDA">
            <a:extLst>
              <a:ext uri="{FF2B5EF4-FFF2-40B4-BE49-F238E27FC236}">
                <a16:creationId xmlns:a16="http://schemas.microsoft.com/office/drawing/2014/main" id="{1F322F60-50D3-46BF-97C5-D997D930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26" y="1060951"/>
            <a:ext cx="3620206" cy="32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64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675"/>
            <a:ext cx="5928361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訓練結果分析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811575" y="4581936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自建資料集之遷移訓練與損失曲線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0" y="1332532"/>
            <a:ext cx="4383301" cy="247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訓練輪數：5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學習率：小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Train Acc: 53.9%</a:t>
            </a:r>
            <a:r>
              <a:rPr lang="en-US" altLang="zh-TW" sz="16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Val Acc: 33.3%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使用資料增強避免過擬合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驗證準確率無明顯提升，反映資料量不足，難以學習有效特徵</a:t>
            </a:r>
          </a:p>
        </p:txBody>
      </p:sp>
      <p:pic>
        <p:nvPicPr>
          <p:cNvPr id="10242" name="Picture 2" descr="https://lh7-rt.googleusercontent.com/docsz/AD_4nXeuETPf1wCN3Yg2HHvTp-kK4YeAFrIlwYbodiDXpy5KJW04yALFabJggMnRXUZOUDhEHk-kO1tzzN8K7Yn7Il11oV3OqzF3YwKCf8by9gituvd5nfe_2hyCekkBb6w_mPomaikE?key=oI_hTxkL_o3TybhPE1xXDA">
            <a:extLst>
              <a:ext uri="{FF2B5EF4-FFF2-40B4-BE49-F238E27FC236}">
                <a16:creationId xmlns:a16="http://schemas.microsoft.com/office/drawing/2014/main" id="{095A056E-C49E-4511-9F78-909C36B4F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2"/>
          <a:stretch/>
        </p:blipFill>
        <p:spPr bwMode="auto">
          <a:xfrm>
            <a:off x="5928361" y="307130"/>
            <a:ext cx="2644140" cy="214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7-rt.googleusercontent.com/docsz/AD_4nXeuETPf1wCN3Yg2HHvTp-kK4YeAFrIlwYbodiDXpy5KJW04yALFabJggMnRXUZOUDhEHk-kO1tzzN8K7Yn7Il11oV3OqzF3YwKCf8by9gituvd5nfe_2hyCekkBb6w_mPomaikE?key=oI_hTxkL_o3TybhPE1xXDA">
            <a:extLst>
              <a:ext uri="{FF2B5EF4-FFF2-40B4-BE49-F238E27FC236}">
                <a16:creationId xmlns:a16="http://schemas.microsoft.com/office/drawing/2014/main" id="{9C37B04A-575C-41BF-B4E7-BAB2F2C70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6"/>
          <a:stretch/>
        </p:blipFill>
        <p:spPr bwMode="auto">
          <a:xfrm>
            <a:off x="6000299" y="2440968"/>
            <a:ext cx="2572202" cy="2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08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7-rt.googleusercontent.com/docsz/AD_4nXdAtDKcP0UyhlIdhT86oEQku6eqDe5RcDDu3R2hmU6lTfxn3lMJ6Ka4dt922XGD1Mse5vyn9cuWDSaFVOE88Z46Pus1_4YZN6BRIk7Xyq096oM_6JjZkr0idU8nfUrqeHQknE-h?key=oI_hTxkL_o3TybhPE1xXDA">
            <a:extLst>
              <a:ext uri="{FF2B5EF4-FFF2-40B4-BE49-F238E27FC236}">
                <a16:creationId xmlns:a16="http://schemas.microsoft.com/office/drawing/2014/main" id="{C7818A5E-B3CF-45F1-A57B-3921BEC3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26" y="1068143"/>
            <a:ext cx="3620206" cy="32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訓練後測試分析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528478" y="4317965"/>
            <a:ext cx="2388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遷移訓練後之測試混淆矩陣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17" y="1171227"/>
            <a:ext cx="4148883" cy="30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+mn-ea"/>
                <a:ea typeface="+mn-ea"/>
              </a:rPr>
              <a:t>Test Acc</a:t>
            </a:r>
            <a:r>
              <a:rPr lang="zh-TW" altLang="en-US" dirty="0">
                <a:latin typeface="+mn-ea"/>
                <a:ea typeface="+mn-ea"/>
              </a:rPr>
              <a:t>：</a:t>
            </a:r>
            <a:r>
              <a:rPr lang="en-US" altLang="zh-TW" dirty="0">
                <a:latin typeface="+mn-ea"/>
                <a:ea typeface="+mn-ea"/>
              </a:rPr>
              <a:t>38.1%, Test Loss</a:t>
            </a:r>
            <a:r>
              <a:rPr lang="zh-TW" altLang="en-US" dirty="0">
                <a:latin typeface="+mn-ea"/>
                <a:ea typeface="+mn-ea"/>
              </a:rPr>
              <a:t>：</a:t>
            </a:r>
            <a:r>
              <a:rPr lang="en-US" altLang="zh-TW" dirty="0">
                <a:latin typeface="+mn-ea"/>
                <a:ea typeface="+mn-ea"/>
              </a:rPr>
              <a:t>6.75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  <a:ea typeface="+mn-ea"/>
              </a:rPr>
              <a:t>僅 </a:t>
            </a:r>
            <a:r>
              <a:rPr lang="en-US" altLang="zh-TW" dirty="0">
                <a:latin typeface="+mn-ea"/>
                <a:ea typeface="+mn-ea"/>
              </a:rPr>
              <a:t>happiness </a:t>
            </a:r>
            <a:r>
              <a:rPr lang="zh-TW" altLang="en-US" dirty="0">
                <a:latin typeface="+mn-ea"/>
                <a:ea typeface="+mn-ea"/>
              </a:rPr>
              <a:t>類別預測改善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  <a:ea typeface="+mn-ea"/>
              </a:rPr>
              <a:t>模型仍難以辨識模糊或少見情緒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  <a:ea typeface="+mn-ea"/>
              </a:rPr>
              <a:t>若要進一步提升表現：</a:t>
            </a:r>
            <a:br>
              <a:rPr lang="zh-TW" altLang="en-US" dirty="0">
                <a:latin typeface="+mn-ea"/>
                <a:ea typeface="+mn-ea"/>
              </a:rPr>
            </a:br>
            <a:r>
              <a:rPr lang="zh-TW" altLang="en-US" dirty="0">
                <a:latin typeface="+mn-ea"/>
                <a:ea typeface="+mn-ea"/>
              </a:rPr>
              <a:t>　</a:t>
            </a:r>
            <a:r>
              <a:rPr lang="zh-TW" altLang="en-US" dirty="0">
                <a:latin typeface="+mn-ea"/>
              </a:rPr>
              <a:t> →</a:t>
            </a:r>
            <a:r>
              <a:rPr lang="zh-TW" altLang="en-US" dirty="0">
                <a:latin typeface="+mn-ea"/>
                <a:ea typeface="+mn-ea"/>
              </a:rPr>
              <a:t>擴增資料數量與多樣性</a:t>
            </a:r>
            <a:br>
              <a:rPr lang="zh-TW" altLang="en-US" dirty="0">
                <a:latin typeface="+mn-ea"/>
                <a:ea typeface="+mn-ea"/>
              </a:rPr>
            </a:br>
            <a:r>
              <a:rPr lang="zh-TW" altLang="en-US" dirty="0">
                <a:latin typeface="+mn-ea"/>
                <a:ea typeface="+mn-ea"/>
              </a:rPr>
              <a:t>　</a:t>
            </a:r>
            <a:r>
              <a:rPr lang="zh-TW" altLang="en-US" dirty="0">
                <a:latin typeface="+mn-ea"/>
              </a:rPr>
              <a:t> →</a:t>
            </a:r>
            <a:r>
              <a:rPr lang="zh-TW" altLang="en-US" dirty="0">
                <a:latin typeface="+mn-ea"/>
                <a:ea typeface="+mn-ea"/>
              </a:rPr>
              <a:t>解凍部分卷積層進行更深層微調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17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1E975-58C7-481E-A95E-3ECB2E58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>
                <a:latin typeface="Noto Sans TC" panose="020B0200000000000000" pitchFamily="34" charset="-120"/>
                <a:ea typeface="Noto Sans TC" panose="020B0200000000000000" pitchFamily="34" charset="-120"/>
              </a:rPr>
              <a:t>學習情緒遷移訓練</a:t>
            </a:r>
            <a:endParaRPr lang="zh-TW" alt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702851F-3D56-481F-AB41-90C0C229268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altLang="zh-TW"/>
              <a:t>3</a:t>
            </a:r>
            <a:endParaRPr lang="zh-TW" altLang="en-US" dirty="0"/>
          </a:p>
        </p:txBody>
      </p:sp>
      <p:grpSp>
        <p:nvGrpSpPr>
          <p:cNvPr id="6" name="Google Shape;335;p37">
            <a:extLst>
              <a:ext uri="{FF2B5EF4-FFF2-40B4-BE49-F238E27FC236}">
                <a16:creationId xmlns:a16="http://schemas.microsoft.com/office/drawing/2014/main" id="{BAD4AE27-417C-40FB-A3D5-157FBE391F3C}"/>
              </a:ext>
            </a:extLst>
          </p:cNvPr>
          <p:cNvGrpSpPr/>
          <p:nvPr/>
        </p:nvGrpSpPr>
        <p:grpSpPr>
          <a:xfrm>
            <a:off x="-4520847" y="2102551"/>
            <a:ext cx="6855342" cy="6855342"/>
            <a:chOff x="-4626425" y="-4587625"/>
            <a:chExt cx="7590900" cy="7590900"/>
          </a:xfrm>
        </p:grpSpPr>
        <p:sp>
          <p:nvSpPr>
            <p:cNvPr id="7" name="Google Shape;336;p37">
              <a:extLst>
                <a:ext uri="{FF2B5EF4-FFF2-40B4-BE49-F238E27FC236}">
                  <a16:creationId xmlns:a16="http://schemas.microsoft.com/office/drawing/2014/main" id="{ACE35E03-DDB0-473F-A5F8-8837606CB963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8" name="Google Shape;337;p37">
              <a:extLst>
                <a:ext uri="{FF2B5EF4-FFF2-40B4-BE49-F238E27FC236}">
                  <a16:creationId xmlns:a16="http://schemas.microsoft.com/office/drawing/2014/main" id="{2F0CFDAF-C0A8-48C3-9D60-0EAD167BB21D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135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675"/>
            <a:ext cx="5673294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訓練結果分析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673295" y="4601258"/>
            <a:ext cx="2698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學習情緒之遷移訓練與損失曲線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30" y="1331538"/>
            <a:ext cx="4131484" cy="248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預訓練模型：</a:t>
            </a:r>
            <a:r>
              <a:rPr lang="en-US" altLang="zh-TW" sz="1600" dirty="0">
                <a:latin typeface="+mn-ea"/>
                <a:ea typeface="+mn-ea"/>
              </a:rPr>
              <a:t>VGG19 On </a:t>
            </a:r>
            <a:r>
              <a:rPr lang="en-US" altLang="zh-TW" sz="1600" dirty="0" err="1">
                <a:latin typeface="+mn-ea"/>
                <a:ea typeface="+mn-ea"/>
              </a:rPr>
              <a:t>FERplus</a:t>
            </a:r>
            <a:endParaRPr lang="en-US" altLang="zh-TW" sz="16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資料集：</a:t>
            </a:r>
            <a:r>
              <a:rPr lang="en-US" altLang="zh-TW" sz="1600" dirty="0">
                <a:latin typeface="+mn-ea"/>
                <a:ea typeface="+mn-ea"/>
              </a:rPr>
              <a:t>Student-Engagement</a:t>
            </a:r>
            <a:r>
              <a:rPr lang="zh-TW" altLang="en-US" sz="1600" dirty="0">
                <a:latin typeface="+mn-ea"/>
                <a:ea typeface="+mn-ea"/>
              </a:rPr>
              <a:t>（</a:t>
            </a:r>
            <a:r>
              <a:rPr lang="en-US" altLang="zh-TW" sz="1600" dirty="0">
                <a:latin typeface="+mn-ea"/>
                <a:ea typeface="+mn-ea"/>
              </a:rPr>
              <a:t>6 </a:t>
            </a:r>
            <a:r>
              <a:rPr lang="zh-TW" altLang="en-US" sz="1600" dirty="0">
                <a:latin typeface="+mn-ea"/>
                <a:ea typeface="+mn-ea"/>
              </a:rPr>
              <a:t>類別）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n-ea"/>
                <a:ea typeface="+mn-ea"/>
              </a:rPr>
              <a:t>10 </a:t>
            </a:r>
            <a:r>
              <a:rPr lang="zh-TW" altLang="en-US" sz="1600" dirty="0">
                <a:latin typeface="+mn-ea"/>
                <a:ea typeface="+mn-ea"/>
              </a:rPr>
              <a:t>輪內快速提升準確率、降低損失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學習穩定，遷移效果良好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小型資料集也能獲得初步分類能力</a:t>
            </a:r>
          </a:p>
        </p:txBody>
      </p:sp>
      <p:pic>
        <p:nvPicPr>
          <p:cNvPr id="12290" name="Picture 2" descr="https://lh7-rt.googleusercontent.com/docsz/AD_4nXcTQJda2LVQUFb6SkoTGwpDxe2mRZoyVTcu10seVLt6aszbugKu6ORmPC9ozaFm9O12Qor9tOseto51vCBzb2wE_ZiVhsYwktB0ReOtYegBFbTv7ayhw-dnldqvk2WfdlF4smGYvA?key=oI_hTxkL_o3TybhPE1xXDA">
            <a:extLst>
              <a:ext uri="{FF2B5EF4-FFF2-40B4-BE49-F238E27FC236}">
                <a16:creationId xmlns:a16="http://schemas.microsoft.com/office/drawing/2014/main" id="{169243B0-280A-4ECE-9438-C9F8843B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95" y="293326"/>
            <a:ext cx="2698175" cy="21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7-rt.googleusercontent.com/docsz/AD_4nXfYBA1kIgko3lX9qbWiYGTpeWdH1FCf7YyP8R91nc3eEWT58aeAgWJiRQwyVJEM4fRK_zU5wHRwaxlBq6s9j5Ovs55ssxvmJzMkObYr6_x59WO1pV2NFV51w6tELstGN1j-wNnI?key=oI_hTxkL_o3TybhPE1xXDA">
            <a:extLst>
              <a:ext uri="{FF2B5EF4-FFF2-40B4-BE49-F238E27FC236}">
                <a16:creationId xmlns:a16="http://schemas.microsoft.com/office/drawing/2014/main" id="{88FE5367-B2A5-4435-9196-F4C83F43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94" y="2435458"/>
            <a:ext cx="2698175" cy="21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82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lh7-rt.googleusercontent.com/docsz/AD_4nXcHQ5YsZCcmsclnBwZI64tUXJ6nDCHDid_pm-NGidnFE4a8_yeM4Sn09oN1wIv9WiYf_GBGIL4vLgFyRc4rZAQKS8S78x0FWDxiDg1mEFBRRmCYgPs8PGYLQ3EQWgetwmkjnwPi?key=oI_hTxkL_o3TybhPE1xXDA">
            <a:extLst>
              <a:ext uri="{FF2B5EF4-FFF2-40B4-BE49-F238E27FC236}">
                <a16:creationId xmlns:a16="http://schemas.microsoft.com/office/drawing/2014/main" id="{79C25240-DF6A-46AE-B0E3-18CA8C55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72" y="1068010"/>
            <a:ext cx="3620206" cy="325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測試分析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528478" y="4317965"/>
            <a:ext cx="2388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遷移訓練後之測試混淆矩陣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F53A6-8BCD-465E-A64F-6A7D9CF74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037" y="1068010"/>
            <a:ext cx="4171743" cy="341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n-ea"/>
                <a:ea typeface="+mn-ea"/>
              </a:rPr>
              <a:t>模型表現：</a:t>
            </a:r>
            <a:endParaRPr lang="zh-TW" altLang="en-US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ea typeface="+mn-ea"/>
              </a:rPr>
              <a:t>    訓練準確率：</a:t>
            </a:r>
            <a:r>
              <a:rPr lang="en-US" altLang="zh-TW" dirty="0">
                <a:latin typeface="+mn-ea"/>
                <a:ea typeface="+mn-ea"/>
              </a:rPr>
              <a:t>90.29%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ea typeface="+mn-ea"/>
              </a:rPr>
              <a:t>    驗證準確率：</a:t>
            </a:r>
            <a:r>
              <a:rPr lang="en-US" altLang="zh-TW" dirty="0">
                <a:latin typeface="+mn-ea"/>
                <a:ea typeface="+mn-ea"/>
              </a:rPr>
              <a:t>88.65%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ea typeface="+mn-ea"/>
              </a:rPr>
              <a:t>    測試準確率：</a:t>
            </a:r>
            <a:r>
              <a:rPr lang="en-US" altLang="zh-TW" dirty="0">
                <a:latin typeface="+mn-ea"/>
                <a:ea typeface="+mn-ea"/>
              </a:rPr>
              <a:t>94.86%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ea typeface="+mn-ea"/>
              </a:rPr>
              <a:t>     →準確率穩定、未過擬合，具良好泛化能力。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n-ea"/>
                <a:ea typeface="+mn-ea"/>
              </a:rPr>
              <a:t>混淆觀察：</a:t>
            </a:r>
            <a:endParaRPr lang="zh-TW" altLang="en-US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  <a:ea typeface="+mn-ea"/>
              </a:rPr>
              <a:t>    多數類別辨識良好</a:t>
            </a:r>
          </a:p>
          <a:p>
            <a:pPr>
              <a:lnSpc>
                <a:spcPct val="150000"/>
              </a:lnSpc>
            </a:pPr>
            <a:r>
              <a:rPr lang="zh-TW" altLang="en-US" i="1" dirty="0">
                <a:latin typeface="+mn-ea"/>
                <a:ea typeface="+mn-ea"/>
              </a:rPr>
              <a:t>    </a:t>
            </a:r>
            <a:r>
              <a:rPr lang="en-US" altLang="zh-TW" i="1" dirty="0">
                <a:latin typeface="+mn-ea"/>
                <a:ea typeface="+mn-ea"/>
              </a:rPr>
              <a:t>bored</a:t>
            </a:r>
            <a:r>
              <a:rPr lang="zh-TW" altLang="en-US" dirty="0">
                <a:latin typeface="+mn-ea"/>
                <a:ea typeface="+mn-ea"/>
              </a:rPr>
              <a:t> 與 </a:t>
            </a:r>
            <a:r>
              <a:rPr lang="en-US" altLang="zh-TW" i="1" dirty="0">
                <a:latin typeface="+mn-ea"/>
                <a:ea typeface="+mn-ea"/>
              </a:rPr>
              <a:t>drowsy</a:t>
            </a:r>
            <a:r>
              <a:rPr lang="zh-TW" altLang="en-US" dirty="0">
                <a:latin typeface="+mn-ea"/>
                <a:ea typeface="+mn-ea"/>
              </a:rPr>
              <a:t> 易混淆，因表情特徵相似（如眼睛半閉）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zh-TW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718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錯誤案例分析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6356438" y="4276836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錯誤案例與預測類別</a:t>
            </a:r>
          </a:p>
        </p:txBody>
      </p:sp>
      <p:pic>
        <p:nvPicPr>
          <p:cNvPr id="14338" name="Picture 2" descr="https://lh7-rt.googleusercontent.com/docsz/AD_4nXfcOeUTbwT_SS3taO_OjMF62e0F-fh5eCVrdJEEsSxDuP4jxcmcKhwwOLwZl6J-RYystRDqEdSdvEYFL4mYr509HFQmLWZH5DssLatBEWM_NDCNgoGAhDGo_PPa98IciyHQcgta?key=oI_hTxkL_o3TybhPE1xXDA">
            <a:extLst>
              <a:ext uri="{FF2B5EF4-FFF2-40B4-BE49-F238E27FC236}">
                <a16:creationId xmlns:a16="http://schemas.microsoft.com/office/drawing/2014/main" id="{FFEC162C-72CC-47AE-9893-9BE3F601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10" y="749323"/>
            <a:ext cx="1991548" cy="35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A4EAE0-2609-489C-BE31-917C7D051F98}"/>
              </a:ext>
            </a:extLst>
          </p:cNvPr>
          <p:cNvSpPr/>
          <p:nvPr/>
        </p:nvSpPr>
        <p:spPr>
          <a:xfrm>
            <a:off x="574230" y="1577760"/>
            <a:ext cx="5293169" cy="1987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標註：bored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預測：drowsy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誤判原因：影像中學生頭部下垂，特徵近似瞌睡狀態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顯示部分樣本標註與實際特徵存在模糊性</a:t>
            </a:r>
          </a:p>
        </p:txBody>
      </p:sp>
    </p:spTree>
    <p:extLst>
      <p:ext uri="{BB962C8B-B14F-4D97-AF65-F5344CB8AC3E}">
        <p14:creationId xmlns:p14="http://schemas.microsoft.com/office/powerpoint/2010/main" val="112497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60D099-722B-4916-904A-97A79A92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研究背景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06BD1A-2A57-4CEB-85C4-AE68E40F1350}"/>
              </a:ext>
            </a:extLst>
          </p:cNvPr>
          <p:cNvSpPr txBox="1"/>
          <p:nvPr/>
        </p:nvSpPr>
        <p:spPr>
          <a:xfrm>
            <a:off x="1293395" y="1434672"/>
            <a:ext cx="6557210" cy="263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隨著人工智慧與深度學習技術的發展，影像辨識已廣泛應用於各種場景，其中情緒辨識更是與人類日常生活密切相關的重要議題。透過分析人臉表情來判斷情緒狀態，不僅能應用在智慧教學、互動機器人等領域，也有助於實現更人性化的智慧系統。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目前已有多個公開的情緒資料集與預訓練模型可供使用，使得我們能以遷移學習方式進行表情分類訓練，並觀察不同模型與資料集對準確度與泛化能力的影響。</a:t>
            </a:r>
          </a:p>
        </p:txBody>
      </p:sp>
    </p:spTree>
    <p:extLst>
      <p:ext uri="{BB962C8B-B14F-4D97-AF65-F5344CB8AC3E}">
        <p14:creationId xmlns:p14="http://schemas.microsoft.com/office/powerpoint/2010/main" val="4146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9156E-02DB-40A6-8476-6D6B9A5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7675"/>
            <a:ext cx="7704000" cy="610200"/>
          </a:xfrm>
        </p:spPr>
        <p:txBody>
          <a:bodyPr/>
          <a:lstStyle/>
          <a:p>
            <a:r>
              <a:rPr lang="en-US" altLang="zh-TW" b="1" dirty="0" err="1">
                <a:latin typeface="+mj-ea"/>
                <a:ea typeface="+mj-ea"/>
              </a:rPr>
              <a:t>GradCam</a:t>
            </a:r>
            <a:r>
              <a:rPr lang="zh-TW" altLang="en-US" b="1" dirty="0">
                <a:latin typeface="+mj-ea"/>
                <a:ea typeface="+mj-ea"/>
              </a:rPr>
              <a:t>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62D6B2-37E9-4237-B358-E293D64E48C6}"/>
              </a:ext>
            </a:extLst>
          </p:cNvPr>
          <p:cNvSpPr/>
          <p:nvPr/>
        </p:nvSpPr>
        <p:spPr>
          <a:xfrm>
            <a:off x="5977958" y="3961375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GradCam</a:t>
            </a:r>
            <a:r>
              <a:rPr lang="zh-TW" altLang="en-US" dirty="0"/>
              <a:t>分析案例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A4EAE0-2609-489C-BE31-917C7D051F98}"/>
              </a:ext>
            </a:extLst>
          </p:cNvPr>
          <p:cNvSpPr/>
          <p:nvPr/>
        </p:nvSpPr>
        <p:spPr>
          <a:xfrm>
            <a:off x="299582" y="1374990"/>
            <a:ext cx="4272418" cy="2480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預測正確，但模型聚焦於衣著而非臉部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原因：部分類別樣本來自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較為</a:t>
            </a: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單一</a:t>
            </a:r>
            <a:r>
              <a:rPr lang="zh-TW" altLang="en-US" sz="16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學生，導致模型學習到偏差特徵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建議：需擴充資料量與多樣性，避免非表情特徵干擾判斷</a:t>
            </a:r>
          </a:p>
        </p:txBody>
      </p:sp>
      <p:pic>
        <p:nvPicPr>
          <p:cNvPr id="15362" name="Picture 2" descr="https://lh7-rt.googleusercontent.com/docsz/AD_4nXfUbLLIEfRI5j21jMELeWaxwRFggAsD0RnUh5ERdjnT66l1gxheRflD8erIsDpsdqqj1AvWyal3qu1XKWPihizW39MHI3dtG5ICFgRzdQtQ8aAKs3dYWSntDFQvX17V1ddOoyOxeA?key=oI_hTxkL_o3TybhPE1xXDA">
            <a:extLst>
              <a:ext uri="{FF2B5EF4-FFF2-40B4-BE49-F238E27FC236}">
                <a16:creationId xmlns:a16="http://schemas.microsoft.com/office/drawing/2014/main" id="{4AF04F90-F37D-45F5-8387-152B3781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82" y="1374990"/>
            <a:ext cx="4272418" cy="25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14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1779915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8FDFBD78-BD34-4C16-9D2E-BC58FB8BF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978" y="1465288"/>
            <a:ext cx="4161647" cy="1369352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j-ea"/>
                <a:ea typeface="+mj-ea"/>
              </a:rPr>
              <a:t>VGG19</a:t>
            </a:r>
            <a:r>
              <a:rPr lang="zh-TW" altLang="en-US" sz="1600" dirty="0">
                <a:latin typeface="+mj-ea"/>
                <a:ea typeface="+mj-ea"/>
              </a:rPr>
              <a:t>：小型任務中表現穩定、收斂快速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j-ea"/>
                <a:ea typeface="+mj-ea"/>
              </a:rPr>
              <a:t>ResNet50</a:t>
            </a:r>
            <a:r>
              <a:rPr lang="zh-TW" altLang="en-US" sz="1600" dirty="0">
                <a:latin typeface="+mj-ea"/>
                <a:ea typeface="+mj-ea"/>
              </a:rPr>
              <a:t>：效能與穩定性間取得平衡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j-ea"/>
                <a:ea typeface="+mj-ea"/>
              </a:rPr>
              <a:t>EfficientNetB0</a:t>
            </a:r>
            <a:r>
              <a:rPr lang="zh-TW" altLang="en-US" sz="1600" dirty="0">
                <a:latin typeface="+mj-ea"/>
                <a:ea typeface="+mj-ea"/>
              </a:rPr>
              <a:t>：參數少但易出現欠擬合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8A516C-C573-40E1-90F1-D171640478C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615354" y="1465288"/>
            <a:ext cx="4155668" cy="1369351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+mj-ea"/>
                <a:ea typeface="+mj-ea"/>
              </a:rPr>
              <a:t>FERplus</a:t>
            </a:r>
            <a:r>
              <a:rPr lang="en-US" altLang="zh-TW" sz="1600" dirty="0">
                <a:latin typeface="+mj-ea"/>
                <a:ea typeface="+mj-ea"/>
              </a:rPr>
              <a:t> </a:t>
            </a:r>
            <a:r>
              <a:rPr lang="zh-TW" altLang="en-US" sz="1600" dirty="0">
                <a:latin typeface="+mj-ea"/>
                <a:ea typeface="+mj-ea"/>
              </a:rPr>
              <a:t>的標註品質優於 </a:t>
            </a:r>
            <a:r>
              <a:rPr lang="en-US" altLang="zh-TW" sz="1600" dirty="0">
                <a:latin typeface="+mj-ea"/>
                <a:ea typeface="+mj-ea"/>
              </a:rPr>
              <a:t>FER2013</a:t>
            </a:r>
            <a:r>
              <a:rPr lang="zh-TW" altLang="en-US" sz="1600" dirty="0">
                <a:latin typeface="+mj-ea"/>
                <a:ea typeface="+mj-ea"/>
              </a:rPr>
              <a:t>，可</a:t>
            </a:r>
            <a:endParaRPr lang="en-US" altLang="zh-TW" sz="1600" dirty="0">
              <a:latin typeface="+mj-ea"/>
              <a:ea typeface="+mj-ea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sz="1600" dirty="0">
                <a:latin typeface="+mj-ea"/>
                <a:ea typeface="+mj-ea"/>
              </a:rPr>
              <a:t>提升準確率逾</a:t>
            </a:r>
            <a:r>
              <a:rPr lang="en-US" altLang="zh-TW" sz="1600" dirty="0">
                <a:latin typeface="+mj-ea"/>
                <a:ea typeface="+mj-ea"/>
              </a:rPr>
              <a:t>15%</a:t>
            </a:r>
          </a:p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+mj-ea"/>
                <a:ea typeface="+mj-ea"/>
              </a:rPr>
              <a:t>RAF-DB </a:t>
            </a:r>
            <a:r>
              <a:rPr lang="zh-TW" altLang="en-US" sz="1600" dirty="0">
                <a:latin typeface="+mj-ea"/>
                <a:ea typeface="+mj-ea"/>
              </a:rPr>
              <a:t>容易因資料量少產生過擬合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E0ED6D2-AFF2-4C84-95F8-C9202897F63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6999" y="3584577"/>
            <a:ext cx="4167626" cy="101280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資料過少導致遷移效果有限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即便使用資料增強，仍難有效學習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F05BAC2-C88D-4529-ACBB-0B48E530714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15324" y="3584577"/>
            <a:ext cx="4164799" cy="1012800"/>
          </a:xfrm>
          <a:ln w="12700">
            <a:solidFill>
              <a:schemeClr val="bg1">
                <a:lumMod val="10000"/>
              </a:schemeClr>
            </a:solidFill>
          </a:ln>
        </p:spPr>
        <p:txBody>
          <a:bodyPr anchor="t"/>
          <a:lstStyle/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使用基本情緒模型遷移後仍有辨識能力</a:t>
            </a:r>
            <a:endParaRPr lang="en-US" altLang="zh-TW" sz="1600" dirty="0">
              <a:latin typeface="+mj-ea"/>
              <a:ea typeface="+mj-ea"/>
            </a:endParaRPr>
          </a:p>
          <a:p>
            <a:pPr marL="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j-ea"/>
                <a:ea typeface="+mj-ea"/>
              </a:rPr>
              <a:t>類別資料不足與標註不一致影響訓練品質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716A57D4-2DA2-451B-AD10-2F07C47BFE1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66999" y="950190"/>
            <a:ext cx="4164801" cy="512957"/>
          </a:xfrm>
        </p:spPr>
        <p:txBody>
          <a:bodyPr anchor="t"/>
          <a:lstStyle/>
          <a:p>
            <a:pPr marL="0"/>
            <a:r>
              <a:rPr lang="zh-TW" altLang="en-US" sz="2400" dirty="0">
                <a:latin typeface="+mj-ea"/>
                <a:ea typeface="+mj-ea"/>
              </a:rPr>
              <a:t>模型比較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8DDB105-AABE-4A13-B7B9-A17B445765A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24853" y="3066274"/>
            <a:ext cx="4203847" cy="512957"/>
          </a:xfrm>
        </p:spPr>
        <p:txBody>
          <a:bodyPr anchor="t"/>
          <a:lstStyle/>
          <a:p>
            <a:pPr marL="0"/>
            <a:r>
              <a:rPr lang="zh-TW" altLang="en-US" sz="2400" dirty="0">
                <a:latin typeface="+mj-ea"/>
                <a:ea typeface="+mj-ea"/>
              </a:rPr>
              <a:t>自建資料集測試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99EE6951-E43E-492D-9125-681E5A1394CF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612200" y="950190"/>
            <a:ext cx="4164800" cy="476863"/>
          </a:xfrm>
        </p:spPr>
        <p:txBody>
          <a:bodyPr anchor="t"/>
          <a:lstStyle/>
          <a:p>
            <a:pPr marL="0"/>
            <a:r>
              <a:rPr lang="zh-TW" altLang="en-US" sz="2400" dirty="0">
                <a:latin typeface="+mj-ea"/>
                <a:ea typeface="+mj-ea"/>
              </a:rPr>
              <a:t>資料集觀察</a:t>
            </a:r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1E5A8B6B-662E-4A2A-A9CE-D7705DE3B44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615325" y="3066274"/>
            <a:ext cx="4203822" cy="512957"/>
          </a:xfrm>
        </p:spPr>
        <p:txBody>
          <a:bodyPr anchor="t"/>
          <a:lstStyle/>
          <a:p>
            <a:pPr marL="0"/>
            <a:r>
              <a:rPr lang="zh-TW" altLang="en-US" sz="2400" dirty="0">
                <a:latin typeface="+mj-ea"/>
                <a:ea typeface="+mj-ea"/>
              </a:rPr>
              <a:t>學習情緒遷移訓練</a:t>
            </a: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D287275-0E1E-4807-B35F-FBAB06D7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7355"/>
            <a:ext cx="7704000" cy="610200"/>
          </a:xfrm>
        </p:spPr>
        <p:txBody>
          <a:bodyPr anchor="t"/>
          <a:lstStyle/>
          <a:p>
            <a:r>
              <a:rPr lang="zh-TW" altLang="en-US" sz="4000" dirty="0">
                <a:latin typeface="+mj-ea"/>
                <a:ea typeface="+mj-ea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47684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667F6D-A9AC-4900-AF85-2AE9C2B2548D}"/>
              </a:ext>
            </a:extLst>
          </p:cNvPr>
          <p:cNvSpPr/>
          <p:nvPr/>
        </p:nvSpPr>
        <p:spPr>
          <a:xfrm>
            <a:off x="1756610" y="1565989"/>
            <a:ext cx="6304548" cy="3372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+mj-ea"/>
                <a:ea typeface="+mj-ea"/>
              </a:rPr>
              <a:t>[1] REF2013 Kaggle Data Set, [online]. Available: https://www.kaggle.com/datasets/msambare/fer2013.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+mj-ea"/>
                <a:ea typeface="+mj-ea"/>
              </a:rPr>
              <a:t>[2] </a:t>
            </a:r>
            <a:r>
              <a:rPr lang="en-US" altLang="zh-TW" sz="1600" dirty="0" err="1">
                <a:latin typeface="+mj-ea"/>
                <a:ea typeface="+mj-ea"/>
              </a:rPr>
              <a:t>REFplus</a:t>
            </a:r>
            <a:r>
              <a:rPr lang="en-US" altLang="zh-TW" sz="1600" dirty="0">
                <a:latin typeface="+mj-ea"/>
                <a:ea typeface="+mj-ea"/>
              </a:rPr>
              <a:t> Kaggle Data Set, [online]. Available: https://www.kaggle.com/datasets/subhaditya/fer2013plus.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+mj-ea"/>
                <a:ea typeface="+mj-ea"/>
              </a:rPr>
              <a:t>[3] RAF-DB Kaggle Data Set, [online]. Available: https://www.kaggle.com/datasets/shuvoalok/raf-db-dataset.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1600" dirty="0">
                <a:latin typeface="+mj-ea"/>
                <a:ea typeface="+mj-ea"/>
              </a:rPr>
              <a:t>[4] Student Engagement Kaggle Data Set, [online]. Available: https://www.kaggle.com/datasets/joyee19/studentengagement.</a:t>
            </a:r>
            <a:br>
              <a:rPr lang="en-US" altLang="zh-TW" sz="1600" dirty="0">
                <a:latin typeface="+mj-ea"/>
                <a:ea typeface="+mj-ea"/>
              </a:rPr>
            </a:br>
            <a:endParaRPr lang="zh-TW" altLang="en-US" sz="1600" dirty="0"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920D80-A648-4A16-987F-2EBFD26608E0}"/>
              </a:ext>
            </a:extLst>
          </p:cNvPr>
          <p:cNvSpPr/>
          <p:nvPr/>
        </p:nvSpPr>
        <p:spPr>
          <a:xfrm>
            <a:off x="1756610" y="62515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4000" dirty="0">
                <a:latin typeface="+mj-ea"/>
                <a:ea typeface="+mj-ea"/>
              </a:rPr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527126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3D14F75-9A68-47E9-B006-7B2E20811153}"/>
              </a:ext>
            </a:extLst>
          </p:cNvPr>
          <p:cNvSpPr txBox="1"/>
          <p:nvPr/>
        </p:nvSpPr>
        <p:spPr>
          <a:xfrm>
            <a:off x="2051384" y="1786920"/>
            <a:ext cx="504123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9600" dirty="0">
                <a:latin typeface="+mj-lt"/>
                <a:ea typeface="Noto Sans TC" panose="020B0200000000000000" pitchFamily="34" charset="-120"/>
              </a:rPr>
              <a:t>END</a:t>
            </a:r>
            <a:endParaRPr lang="zh-TW" altLang="en-US" sz="9600" dirty="0">
              <a:latin typeface="+mj-lt"/>
              <a:ea typeface="Noto Sans TC" panose="020B0200000000000000" pitchFamily="34" charset="-120"/>
            </a:endParaRPr>
          </a:p>
        </p:txBody>
      </p:sp>
      <p:grpSp>
        <p:nvGrpSpPr>
          <p:cNvPr id="3" name="Google Shape;482;p42">
            <a:extLst>
              <a:ext uri="{FF2B5EF4-FFF2-40B4-BE49-F238E27FC236}">
                <a16:creationId xmlns:a16="http://schemas.microsoft.com/office/drawing/2014/main" id="{12BA199A-AFFF-4687-B23D-4DB786F85F02}"/>
              </a:ext>
            </a:extLst>
          </p:cNvPr>
          <p:cNvGrpSpPr>
            <a:grpSpLocks noChangeAspect="1"/>
          </p:cNvGrpSpPr>
          <p:nvPr/>
        </p:nvGrpSpPr>
        <p:grpSpPr>
          <a:xfrm>
            <a:off x="944880" y="-1055370"/>
            <a:ext cx="7254240" cy="7254240"/>
            <a:chOff x="-4626425" y="-4587625"/>
            <a:chExt cx="7590900" cy="7590900"/>
          </a:xfrm>
        </p:grpSpPr>
        <p:sp>
          <p:nvSpPr>
            <p:cNvPr id="4" name="Google Shape;483;p42">
              <a:extLst>
                <a:ext uri="{FF2B5EF4-FFF2-40B4-BE49-F238E27FC236}">
                  <a16:creationId xmlns:a16="http://schemas.microsoft.com/office/drawing/2014/main" id="{3629271C-FADA-44C4-ADAF-D38912EBEF88}"/>
                </a:ext>
              </a:extLst>
            </p:cNvPr>
            <p:cNvSpPr/>
            <p:nvPr/>
          </p:nvSpPr>
          <p:spPr>
            <a:xfrm>
              <a:off x="-4626425" y="-4587625"/>
              <a:ext cx="7590900" cy="7590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" name="Google Shape;484;p42">
              <a:extLst>
                <a:ext uri="{FF2B5EF4-FFF2-40B4-BE49-F238E27FC236}">
                  <a16:creationId xmlns:a16="http://schemas.microsoft.com/office/drawing/2014/main" id="{8F0F86C8-CEE3-4A34-A508-56D73192A323}"/>
                </a:ext>
              </a:extLst>
            </p:cNvPr>
            <p:cNvSpPr/>
            <p:nvPr/>
          </p:nvSpPr>
          <p:spPr>
            <a:xfrm>
              <a:off x="-3233075" y="-3194275"/>
              <a:ext cx="4804200" cy="4804200"/>
            </a:xfrm>
            <a:prstGeom prst="ellipse">
              <a:avLst/>
            </a:prstGeom>
            <a:solidFill>
              <a:srgbClr val="4A86E8">
                <a:alpha val="26580"/>
              </a:srgbClr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研究動機</a:t>
            </a:r>
          </a:p>
        </p:txBody>
      </p:sp>
    </p:spTree>
    <p:extLst>
      <p:ext uri="{BB962C8B-B14F-4D97-AF65-F5344CB8AC3E}">
        <p14:creationId xmlns:p14="http://schemas.microsoft.com/office/powerpoint/2010/main" val="277053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60D099-722B-4916-904A-97A79A92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研究動機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06BD1A-2A57-4CEB-85C4-AE68E40F1350}"/>
              </a:ext>
            </a:extLst>
          </p:cNvPr>
          <p:cNvSpPr txBox="1"/>
          <p:nvPr/>
        </p:nvSpPr>
        <p:spPr>
          <a:xfrm>
            <a:off x="1293395" y="1396572"/>
            <a:ext cx="6557210" cy="263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在過往的專題或課程中，我們對卷積神經網路已有基本認識，然而對於「不同模型架構在實際任務中的表現差異」仍缺乏深入了解。同時，許多現有的情緒資料集都集中在基本情緒，而對於像「學習情緒」這種更抽象的分類，相關研究與資料較少。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因此，我們希望透過本次作業，實際操作多種模型與資料集的訓練流程，並進一步延伸到自建資料集與進階情緒分類任務，以增進我們對影像分類與遷移學習的實務理解。</a:t>
            </a:r>
          </a:p>
        </p:txBody>
      </p:sp>
    </p:spTree>
    <p:extLst>
      <p:ext uri="{BB962C8B-B14F-4D97-AF65-F5344CB8AC3E}">
        <p14:creationId xmlns:p14="http://schemas.microsoft.com/office/powerpoint/2010/main" val="222417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155370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60D099-722B-4916-904A-97A79A92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研究目的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06BD1A-2A57-4CEB-85C4-AE68E40F1350}"/>
              </a:ext>
            </a:extLst>
          </p:cNvPr>
          <p:cNvSpPr txBox="1"/>
          <p:nvPr/>
        </p:nvSpPr>
        <p:spPr>
          <a:xfrm>
            <a:off x="1293395" y="1241378"/>
            <a:ext cx="6557210" cy="300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比較三種不同影像分類模型在不同公開情緒資料集上的訓練表現，了解其特性與差異。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建立自建表情資料集，並進行遷移學習測試，驗證模型是否能辨識實際個體的情緒。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進一步延伸訓練內容，將基本情緒辨識模型遷移到「學習情緒」這類抽象情緒資料集，評估模型的泛化與應用潛力。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綜合分析不同模型與資料集的準確率、混淆矩陣、錯誤案例與特徵可視化結果，作為未來應用與改進的參考。</a:t>
            </a:r>
          </a:p>
        </p:txBody>
      </p:sp>
    </p:spTree>
    <p:extLst>
      <p:ext uri="{BB962C8B-B14F-4D97-AF65-F5344CB8AC3E}">
        <p14:creationId xmlns:p14="http://schemas.microsoft.com/office/powerpoint/2010/main" val="395765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AA1A2-2469-4468-BD24-F8BB8B91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91053391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Commercial Proposal by Slidesgo">
  <a:themeElements>
    <a:clrScheme name="Simple Light">
      <a:dk1>
        <a:srgbClr val="262425"/>
      </a:dk1>
      <a:lt1>
        <a:srgbClr val="F8FAFB"/>
      </a:lt1>
      <a:dk2>
        <a:srgbClr val="666666"/>
      </a:dk2>
      <a:lt2>
        <a:srgbClr val="B7B7B7"/>
      </a:lt2>
      <a:accent1>
        <a:srgbClr val="4A86E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425"/>
      </a:hlink>
      <a:folHlink>
        <a:srgbClr val="0097A7"/>
      </a:folHlink>
    </a:clrScheme>
    <a:fontScheme name="自訂 1">
      <a:majorFont>
        <a:latin typeface="Arial"/>
        <a:ea typeface="Noto Sans TC"/>
        <a:cs typeface=""/>
      </a:majorFont>
      <a:minorFont>
        <a:latin typeface="Arial"/>
        <a:ea typeface="Noto Sans T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1800" dirty="0" smtClean="0">
            <a:latin typeface="Noto Sans TC" panose="020B0200000000000000" pitchFamily="34" charset="-120"/>
            <a:ea typeface="Noto Sans TC" panose="020B0200000000000000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nimalist Commercial Proposal by Slidesgo.pptx" id="{28333C86-ABE2-46A1-972C-2C3C3C270B42}" vid="{800BA424-B8D6-4A39-9667-8EDEB4DC2F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Commercial Proposal by Slidesgo</Template>
  <TotalTime>297</TotalTime>
  <Words>2563</Words>
  <Application>Microsoft Office PowerPoint</Application>
  <PresentationFormat>如螢幕大小 (16:9)</PresentationFormat>
  <Paragraphs>357</Paragraphs>
  <Slides>44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Arial</vt:lpstr>
      <vt:lpstr>Raleway</vt:lpstr>
      <vt:lpstr>Anaheim</vt:lpstr>
      <vt:lpstr>Asap</vt:lpstr>
      <vt:lpstr>Wingdings</vt:lpstr>
      <vt:lpstr>Noto Sans TC</vt:lpstr>
      <vt:lpstr>Nunito Light</vt:lpstr>
      <vt:lpstr>Minimalist Commercial Proposal by Slidesgo</vt:lpstr>
      <vt:lpstr>人工智慧概論 期末專題</vt:lpstr>
      <vt:lpstr>01</vt:lpstr>
      <vt:lpstr>研究背景</vt:lpstr>
      <vt:lpstr>研究背景</vt:lpstr>
      <vt:lpstr>研究動機</vt:lpstr>
      <vt:lpstr>研究動機</vt:lpstr>
      <vt:lpstr>研究目的</vt:lpstr>
      <vt:lpstr>研究目的</vt:lpstr>
      <vt:lpstr>研究方法</vt:lpstr>
      <vt:lpstr>基本情緒遷移訓練</vt:lpstr>
      <vt:lpstr>預訓練模型</vt:lpstr>
      <vt:lpstr>遷移訓練資料集</vt:lpstr>
      <vt:lpstr>訓練前處理與設置</vt:lpstr>
      <vt:lpstr>實驗流程設計</vt:lpstr>
      <vt:lpstr>自建資料集測試</vt:lpstr>
      <vt:lpstr>實驗準備</vt:lpstr>
      <vt:lpstr>實驗流程設計</vt:lpstr>
      <vt:lpstr>學習情緒遷移訓練</vt:lpstr>
      <vt:lpstr>實驗準備</vt:lpstr>
      <vt:lpstr>實驗流程設計</vt:lpstr>
      <vt:lpstr>實驗結果</vt:lpstr>
      <vt:lpstr>基本情緒遷移訓練</vt:lpstr>
      <vt:lpstr>訓練準確率曲線分析</vt:lpstr>
      <vt:lpstr>訓練損失曲線分析</vt:lpstr>
      <vt:lpstr>訓練、驗證與測試準確率</vt:lpstr>
      <vt:lpstr>Precision, Recall, F1-score</vt:lpstr>
      <vt:lpstr>訓練損失曲線分析</vt:lpstr>
      <vt:lpstr>GradCam與錯誤案例分析</vt:lpstr>
      <vt:lpstr>GradCam On FER2013</vt:lpstr>
      <vt:lpstr>GradCam On FERplus</vt:lpstr>
      <vt:lpstr>GradCam On RAF-DB</vt:lpstr>
      <vt:lpstr>自建資料集測試</vt:lpstr>
      <vt:lpstr>訓練前測試分析</vt:lpstr>
      <vt:lpstr>訓練結果分析</vt:lpstr>
      <vt:lpstr>訓練後測試分析</vt:lpstr>
      <vt:lpstr>學習情緒遷移訓練</vt:lpstr>
      <vt:lpstr>訓練結果分析</vt:lpstr>
      <vt:lpstr>測試分析</vt:lpstr>
      <vt:lpstr>錯誤案例分析</vt:lpstr>
      <vt:lpstr>GradCam分析</vt:lpstr>
      <vt:lpstr>總結</vt:lpstr>
      <vt:lpstr>結論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人工智慧概論 期末專題</dc:title>
  <dc:creator>JohnnyDo</dc:creator>
  <cp:lastModifiedBy>JohnnyDo</cp:lastModifiedBy>
  <cp:revision>31</cp:revision>
  <dcterms:created xsi:type="dcterms:W3CDTF">2025-06-14T02:28:31Z</dcterms:created>
  <dcterms:modified xsi:type="dcterms:W3CDTF">2025-06-14T12:49:00Z</dcterms:modified>
</cp:coreProperties>
</file>